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3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35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8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115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9592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52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296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57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385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18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86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43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49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37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2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520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07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10/29/2018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1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Формули, функции и диаграми</a:t>
            </a:r>
            <a:endParaRPr lang="bg-BG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Microsoft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Excel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478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75000"/>
                  </a:schemeClr>
                </a:solidFill>
              </a:rPr>
              <a:t>е) функции за обработка на текст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865" y="3351245"/>
            <a:ext cx="7145916" cy="172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54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FF0000"/>
                </a:solidFill>
              </a:rPr>
              <a:t>3. ДИАГРАМИ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176866" y="2531339"/>
            <a:ext cx="6798735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altLang="bg-BG" sz="2000" b="1" dirty="0" smtClean="0">
                <a:solidFill>
                  <a:srgbClr val="000000"/>
                </a:solidFill>
              </a:rPr>
              <a:t>а) </a:t>
            </a:r>
            <a:r>
              <a:rPr lang="ru-RU" altLang="bg-BG" sz="2000" b="1" dirty="0" smtClean="0">
                <a:solidFill>
                  <a:srgbClr val="000000"/>
                </a:solidFill>
              </a:rPr>
              <a:t>с</a:t>
            </a:r>
            <a:r>
              <a:rPr kumimoji="0" lang="ru-RU" altLang="bg-BG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тълбовидна</a:t>
            </a: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ru-RU" altLang="bg-BG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диаграма</a:t>
            </a:r>
            <a:r>
              <a:rPr kumimoji="0" lang="ru-RU" altLang="bg-BG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-</a:t>
            </a: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използва</a:t>
            </a:r>
            <a:r>
              <a:rPr kumimoji="0" lang="ru-RU" altLang="bg-BG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се</a:t>
            </a: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за :</a:t>
            </a:r>
            <a:endParaRPr kumimoji="0" lang="ru-RU" altLang="bg-B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ru-RU" altLang="bg-BG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- </a:t>
            </a: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сравняване на няколко самостоятелни стойностти</a:t>
            </a: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,</a:t>
            </a:r>
            <a:r>
              <a:rPr kumimoji="0" lang="en-US" alt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 </a:t>
            </a: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величини</a:t>
            </a: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. </a:t>
            </a:r>
            <a:endParaRPr kumimoji="0" lang="ru-RU" altLang="bg-B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- положителни и отрицателни самостоятелни величини. </a:t>
            </a:r>
            <a:endParaRPr kumimoji="0" lang="ru-RU" altLang="bg-B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- развитие във времето на една величина. </a:t>
            </a:r>
            <a:endParaRPr kumimoji="0" lang="ru-RU" altLang="bg-BG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ru-RU" altLang="bg-B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- развитие във времето на няколко величини.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bg-BG" altLang="bg-BG" sz="2000" b="1" dirty="0" smtClean="0">
              <a:solidFill>
                <a:srgbClr val="000000"/>
              </a:solidFill>
            </a:endParaRP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bg-BG" altLang="bg-BG" sz="2000" b="1" dirty="0" smtClean="0">
                <a:solidFill>
                  <a:srgbClr val="000000"/>
                </a:solidFill>
              </a:rPr>
              <a:t>б</a:t>
            </a:r>
            <a:r>
              <a:rPr lang="bg-BG" altLang="bg-BG" sz="2000" b="1" dirty="0">
                <a:solidFill>
                  <a:srgbClr val="000000"/>
                </a:solidFill>
              </a:rPr>
              <a:t>) </a:t>
            </a:r>
            <a:r>
              <a:rPr lang="en-US" altLang="bg-BG" sz="2000" b="1" dirty="0" err="1" smtClean="0">
                <a:solidFill>
                  <a:srgbClr val="000000"/>
                </a:solidFill>
              </a:rPr>
              <a:t>кръгов</a:t>
            </a:r>
            <a:r>
              <a:rPr lang="bg-BG" altLang="bg-BG" sz="2000" b="1" dirty="0" smtClean="0">
                <a:solidFill>
                  <a:srgbClr val="000000"/>
                </a:solidFill>
              </a:rPr>
              <a:t>а</a:t>
            </a:r>
            <a:r>
              <a:rPr lang="en-US" altLang="bg-BG" sz="2000" b="1" dirty="0" smtClean="0">
                <a:solidFill>
                  <a:srgbClr val="000000"/>
                </a:solidFill>
              </a:rPr>
              <a:t> </a:t>
            </a:r>
            <a:r>
              <a:rPr lang="en-US" altLang="bg-BG" sz="2000" b="1" dirty="0" err="1" smtClean="0">
                <a:solidFill>
                  <a:srgbClr val="000000"/>
                </a:solidFill>
              </a:rPr>
              <a:t>диаграм</a:t>
            </a:r>
            <a:r>
              <a:rPr lang="bg-BG" altLang="bg-BG" sz="2000" b="1" dirty="0" smtClean="0">
                <a:solidFill>
                  <a:srgbClr val="000000"/>
                </a:solidFill>
              </a:rPr>
              <a:t>а</a:t>
            </a:r>
            <a:r>
              <a:rPr lang="en-US" altLang="bg-BG" sz="2000" b="1" dirty="0" smtClean="0">
                <a:solidFill>
                  <a:srgbClr val="000000"/>
                </a:solidFill>
              </a:rPr>
              <a:t> </a:t>
            </a:r>
            <a:r>
              <a:rPr lang="bg-BG" altLang="bg-BG" sz="2000" dirty="0">
                <a:solidFill>
                  <a:srgbClr val="000000"/>
                </a:solidFill>
              </a:rPr>
              <a:t>-</a:t>
            </a:r>
            <a:r>
              <a:rPr lang="en-US" altLang="bg-BG" sz="2000" dirty="0" smtClean="0">
                <a:solidFill>
                  <a:srgbClr val="000000"/>
                </a:solidFill>
              </a:rPr>
              <a:t> </a:t>
            </a:r>
            <a:r>
              <a:rPr lang="en-US" altLang="bg-BG" sz="2000" dirty="0" err="1" smtClean="0">
                <a:solidFill>
                  <a:srgbClr val="000000"/>
                </a:solidFill>
              </a:rPr>
              <a:t>използва</a:t>
            </a:r>
            <a:r>
              <a:rPr lang="en-US" altLang="bg-BG" sz="2000" dirty="0" smtClean="0">
                <a:solidFill>
                  <a:srgbClr val="000000"/>
                </a:solidFill>
              </a:rPr>
              <a:t> </a:t>
            </a:r>
            <a:r>
              <a:rPr lang="bg-BG" altLang="bg-BG" sz="2000" dirty="0" smtClean="0">
                <a:solidFill>
                  <a:srgbClr val="000000"/>
                </a:solidFill>
              </a:rPr>
              <a:t>се </a:t>
            </a:r>
            <a:r>
              <a:rPr lang="en-US" altLang="bg-BG" sz="20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за</a:t>
            </a:r>
            <a:r>
              <a:rPr lang="bg-BG" altLang="bg-BG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</a:t>
            </a:r>
          </a:p>
          <a:p>
            <a:pPr mar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bg-BG" altLang="bg-BG" sz="2000" dirty="0">
                <a:solidFill>
                  <a:schemeClr val="tx1"/>
                </a:solidFill>
                <a:cs typeface="Times New Roman" panose="02020603050405020304" pitchFamily="18" charset="0"/>
              </a:rPr>
              <a:t>-</a:t>
            </a:r>
            <a:r>
              <a:rPr lang="en-US" altLang="bg-BG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bg-BG" sz="2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представяне</a:t>
            </a:r>
            <a:r>
              <a:rPr lang="en-US" altLang="bg-BG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bg-BG" sz="2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на</a:t>
            </a:r>
            <a:r>
              <a:rPr lang="en-US" altLang="bg-BG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bg-BG" sz="20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части</a:t>
            </a:r>
            <a:r>
              <a:rPr lang="en-US" altLang="bg-BG" sz="2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bg-BG" sz="2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от</a:t>
            </a:r>
            <a:r>
              <a:rPr lang="en-US" altLang="bg-BG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bg-BG" sz="2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едно</a:t>
            </a:r>
            <a:r>
              <a:rPr lang="en-US" altLang="bg-BG" sz="20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altLang="bg-BG" sz="2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цяло</a:t>
            </a:r>
            <a:endParaRPr lang="bg-BG" altLang="bg-BG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34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dirty="0"/>
              <a:t>в) </a:t>
            </a:r>
            <a:r>
              <a:rPr lang="en-US" sz="2000" b="1" dirty="0" err="1"/>
              <a:t>площ</a:t>
            </a:r>
            <a:r>
              <a:rPr lang="bg-BG" sz="2000" b="1" dirty="0"/>
              <a:t>на </a:t>
            </a:r>
            <a:r>
              <a:rPr lang="en-US" sz="2000" b="1" dirty="0" err="1"/>
              <a:t>диаграма</a:t>
            </a:r>
            <a:r>
              <a:rPr lang="en-US" sz="2000" dirty="0"/>
              <a:t> </a:t>
            </a:r>
            <a:r>
              <a:rPr lang="bg-BG" sz="2000" dirty="0"/>
              <a:t>- използва се </a:t>
            </a:r>
            <a:r>
              <a:rPr lang="en-US" sz="2000" dirty="0" err="1"/>
              <a:t>за</a:t>
            </a:r>
            <a:r>
              <a:rPr lang="en-US" sz="2000" dirty="0"/>
              <a:t>:</a:t>
            </a:r>
            <a:endParaRPr lang="bg-BG" sz="20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 smtClean="0"/>
              <a:t>- показване </a:t>
            </a:r>
            <a:r>
              <a:rPr lang="bg-BG" sz="2000" dirty="0"/>
              <a:t>на разпределението в цялото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 smtClean="0"/>
              <a:t>- при </a:t>
            </a:r>
            <a:r>
              <a:rPr lang="bg-BG" sz="2000" dirty="0"/>
              <a:t>наличието на много стойности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 smtClean="0"/>
              <a:t>- разпределението </a:t>
            </a:r>
            <a:r>
              <a:rPr lang="bg-BG" sz="2000" dirty="0"/>
              <a:t>на стойностите в </a:t>
            </a:r>
            <a:r>
              <a:rPr lang="bg-BG" sz="2000" dirty="0" smtClean="0"/>
              <a:t>диапазони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bg-BG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b="1" dirty="0" smtClean="0"/>
              <a:t>г</a:t>
            </a:r>
            <a:r>
              <a:rPr lang="bg-BG" sz="2000" b="1" dirty="0"/>
              <a:t>) </a:t>
            </a:r>
            <a:r>
              <a:rPr lang="en-US" sz="2000" b="1" dirty="0" err="1"/>
              <a:t>линейна</a:t>
            </a:r>
            <a:r>
              <a:rPr lang="en-US" sz="2000" dirty="0"/>
              <a:t> </a:t>
            </a:r>
            <a:r>
              <a:rPr lang="en-US" sz="2000" b="1" dirty="0" err="1"/>
              <a:t>диаграма</a:t>
            </a:r>
            <a:r>
              <a:rPr lang="en-US" sz="2000" dirty="0"/>
              <a:t> - </a:t>
            </a:r>
            <a:r>
              <a:rPr lang="en-US" sz="2000" dirty="0" err="1"/>
              <a:t>използва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за</a:t>
            </a:r>
            <a:r>
              <a:rPr lang="en-US" sz="2000" dirty="0"/>
              <a:t>:</a:t>
            </a:r>
            <a:endParaRPr lang="bg-BG" sz="2000" dirty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 smtClean="0"/>
              <a:t>- прекалено </a:t>
            </a:r>
            <a:r>
              <a:rPr lang="bg-BG" sz="2000" dirty="0"/>
              <a:t>много </a:t>
            </a:r>
            <a:r>
              <a:rPr lang="bg-BG" sz="2000" dirty="0" smtClean="0"/>
              <a:t>стойности </a:t>
            </a:r>
            <a:endParaRPr lang="en-US" sz="2000" dirty="0" smtClean="0"/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000" dirty="0" smtClean="0"/>
              <a:t>- </a:t>
            </a:r>
            <a:r>
              <a:rPr lang="bg-BG" sz="2000" dirty="0" smtClean="0"/>
              <a:t>показване </a:t>
            </a:r>
            <a:r>
              <a:rPr lang="bg-BG" sz="2000" dirty="0"/>
              <a:t>на реалните данни и </a:t>
            </a:r>
            <a:r>
              <a:rPr lang="bg-BG" sz="2000" dirty="0" smtClean="0"/>
              <a:t>тенденциите</a:t>
            </a:r>
            <a:endParaRPr lang="bg-BG" sz="20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211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rgbClr val="FF0000"/>
                </a:solidFill>
              </a:rPr>
              <a:t>1. ФОРМУЛИ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Формулите са указания за Excel как да изчислява данните</a:t>
            </a:r>
            <a:r>
              <a:rPr lang="ru-RU" dirty="0">
                <a:solidFill>
                  <a:schemeClr val="tx1"/>
                </a:solidFill>
              </a:rPr>
              <a:t>. Техните съставки са стойности и операции (+,-,/,*,^,%). </a:t>
            </a: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Формулата винаги започва със знак “=”, в противен случай Excel я счита за текст. Изпозват се само малки скоби, изпозването на “:” е за дефиниране на област, а “,” е за изброяване на адреси на клетки или области от клетки. На всяка отваряща скоба трябва да съответства затваряща.</a:t>
            </a: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99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/>
            </a:r>
            <a:br>
              <a:rPr lang="bg-BG" dirty="0" smtClean="0"/>
            </a:br>
            <a:r>
              <a:rPr lang="bg-BG" sz="3600" b="1" dirty="0" smtClean="0">
                <a:solidFill>
                  <a:schemeClr val="accent5">
                    <a:lumMod val="75000"/>
                  </a:schemeClr>
                </a:solidFill>
              </a:rPr>
              <a:t>а) адреси на клетки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b="1" dirty="0" smtClean="0"/>
              <a:t>- 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Относителният </a:t>
            </a:r>
            <a:r>
              <a:rPr lang="bg-BG" b="1" dirty="0">
                <a:solidFill>
                  <a:schemeClr val="accent1">
                    <a:lumMod val="75000"/>
                  </a:schemeClr>
                </a:solidFill>
              </a:rPr>
              <a:t>адрес </a:t>
            </a:r>
            <a:r>
              <a:rPr lang="bg-BG" dirty="0"/>
              <a:t>на клетката се състои от името на колоната и номера на реда </a:t>
            </a:r>
            <a:r>
              <a:rPr lang="en-US" dirty="0"/>
              <a:t>- 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A5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bg-BG" dirty="0"/>
              <a:t/>
            </a:r>
            <a:br>
              <a:rPr lang="bg-BG" dirty="0"/>
            </a:br>
            <a:r>
              <a:rPr lang="bg-BG" b="1" dirty="0" smtClean="0"/>
              <a:t>- 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Абсолютните </a:t>
            </a:r>
            <a:r>
              <a:rPr lang="bg-BG" b="1" dirty="0">
                <a:solidFill>
                  <a:schemeClr val="accent1">
                    <a:lumMod val="75000"/>
                  </a:schemeClr>
                </a:solidFill>
              </a:rPr>
              <a:t>адреси </a:t>
            </a:r>
            <a:r>
              <a:rPr lang="bg-BG" dirty="0"/>
              <a:t>се записват със знак </a:t>
            </a:r>
            <a:r>
              <a:rPr lang="bg-BG" b="1" dirty="0"/>
              <a:t>$</a:t>
            </a:r>
            <a:r>
              <a:rPr lang="bg-BG" dirty="0"/>
              <a:t> пред името на колоната и номера на реда </a:t>
            </a:r>
            <a:r>
              <a:rPr lang="en-US" dirty="0" smtClean="0"/>
              <a:t>-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$B$7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b="1" dirty="0" smtClean="0"/>
              <a:t>- 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Смесен </a:t>
            </a:r>
            <a:r>
              <a:rPr lang="bg-BG" b="1" dirty="0">
                <a:solidFill>
                  <a:schemeClr val="accent1">
                    <a:lumMod val="75000"/>
                  </a:schemeClr>
                </a:solidFill>
              </a:rPr>
              <a:t>адрес</a:t>
            </a:r>
            <a:r>
              <a:rPr lang="bg-B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bg-BG" dirty="0"/>
              <a:t>е този, при който знакът </a:t>
            </a:r>
            <a:r>
              <a:rPr lang="bg-BG" b="1" dirty="0"/>
              <a:t>$</a:t>
            </a:r>
            <a:r>
              <a:rPr lang="bg-BG" dirty="0"/>
              <a:t> е поставен само пред името на колоната или само пред номера на реда </a:t>
            </a:r>
            <a:r>
              <a:rPr lang="bg-BG" dirty="0" smtClean="0"/>
              <a:t>- </a:t>
            </a:r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>$</a:t>
            </a:r>
            <a:r>
              <a:rPr lang="bg-BG" b="1" dirty="0">
                <a:solidFill>
                  <a:schemeClr val="accent1">
                    <a:lumMod val="75000"/>
                  </a:schemeClr>
                </a:solidFill>
              </a:rPr>
              <a:t>C5 или C$5</a:t>
            </a:r>
            <a:endParaRPr lang="bg-B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5054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400890"/>
              </p:ext>
            </p:extLst>
          </p:nvPr>
        </p:nvGraphicFramePr>
        <p:xfrm>
          <a:off x="765521" y="1591868"/>
          <a:ext cx="7623105" cy="3556418"/>
        </p:xfrm>
        <a:graphic>
          <a:graphicData uri="http://schemas.openxmlformats.org/drawingml/2006/table">
            <a:tbl>
              <a:tblPr firstRow="1" firstCol="1" bandRow="1"/>
              <a:tblGrid>
                <a:gridCol w="5298625"/>
                <a:gridCol w="2324480"/>
              </a:tblGrid>
              <a:tr h="1042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задаване на адрес от друг лист на същата работна книга пред адреса на клетката се добавя името на листа, отделен със знака !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245" marR="68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bg-B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Sheet3!B</a:t>
                      </a:r>
                      <a:r>
                        <a:rPr lang="en-US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bg-BG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45" marR="68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1361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 използване на адрес от друг файл на </a:t>
                      </a:r>
                      <a:r>
                        <a:rPr lang="bg-BG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Microsoft Excel </a:t>
                      </a:r>
                      <a:r>
                        <a:rPr lang="bg-BG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bg-BG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външен адрес</a:t>
                      </a:r>
                      <a:r>
                        <a:rPr lang="bg-BG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 в адреса се включва и името на файла, заградено с квадратни скоби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245" marR="68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bg-B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[</a:t>
                      </a:r>
                      <a:r>
                        <a:rPr lang="bg-BG" sz="18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spravka</a:t>
                      </a:r>
                      <a:r>
                        <a:rPr lang="bg-BG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]Sheet3!B2</a:t>
                      </a:r>
                      <a:endParaRPr lang="bg-BG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245" marR="68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1042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задаване на област от последователни клетки</a:t>
                      </a:r>
                      <a:r>
                        <a:rPr lang="bg-BG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bg-BG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 записва адресът на първата клетка, знак двоеточие и адресът на последната клетка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245" marR="68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bg-BG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D1</a:t>
                      </a:r>
                      <a:r>
                        <a:rPr lang="bg-BG" sz="18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bg-BG" sz="1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D10</a:t>
                      </a:r>
                      <a:endParaRPr lang="bg-BG" sz="1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245" marR="682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82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bg-BG" dirty="0" smtClean="0">
                <a:solidFill>
                  <a:srgbClr val="FF0000"/>
                </a:solidFill>
              </a:rPr>
              <a:t>ФУНКЦИИ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75000"/>
                  </a:schemeClr>
                </a:solidFill>
              </a:rPr>
              <a:t>а) математически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155" y="2997255"/>
            <a:ext cx="5762156" cy="3053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48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75000"/>
                  </a:schemeClr>
                </a:solidFill>
              </a:rPr>
              <a:t>б) статистически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155" y="3165684"/>
            <a:ext cx="5762156" cy="237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6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75000"/>
                  </a:schemeClr>
                </a:solidFill>
              </a:rPr>
              <a:t>в) матрични</a:t>
            </a:r>
          </a:p>
          <a:p>
            <a:pPr marL="0" indent="0">
              <a:buNone/>
            </a:pPr>
            <a:endParaRPr lang="bg-BG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234" y="3682925"/>
            <a:ext cx="6805048" cy="171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75000"/>
                  </a:schemeClr>
                </a:solidFill>
              </a:rPr>
              <a:t>г) логически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864" y="3539321"/>
            <a:ext cx="6965091" cy="184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0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75000"/>
                  </a:schemeClr>
                </a:solidFill>
              </a:rPr>
              <a:t>д) функции за дата и време</a:t>
            </a:r>
          </a:p>
          <a:p>
            <a:pPr marL="0" indent="0">
              <a:buNone/>
            </a:pPr>
            <a:endParaRPr lang="bg-B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334" y="3310418"/>
            <a:ext cx="6262577" cy="285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4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85</TotalTime>
  <Words>309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Garamond</vt:lpstr>
      <vt:lpstr>Times New Roman</vt:lpstr>
      <vt:lpstr>Organic</vt:lpstr>
      <vt:lpstr>Формули, функции и диаграми</vt:lpstr>
      <vt:lpstr>1. ФОРМУЛИ</vt:lpstr>
      <vt:lpstr> а) адреси на клетки </vt:lpstr>
      <vt:lpstr>PowerPoint Presentation</vt:lpstr>
      <vt:lpstr>2. ФУНКЦИИ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ДИАГРАМИ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Формули, функции и диаграми</dc:title>
  <dc:creator>Teacher</dc:creator>
  <cp:lastModifiedBy>Teacher</cp:lastModifiedBy>
  <cp:revision>21</cp:revision>
  <dcterms:created xsi:type="dcterms:W3CDTF">2016-10-25T08:24:20Z</dcterms:created>
  <dcterms:modified xsi:type="dcterms:W3CDTF">2018-10-29T13:26:00Z</dcterms:modified>
</cp:coreProperties>
</file>