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673600" y="1498603"/>
            <a:ext cx="70104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4051" cap="none" baseline="0"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smtClean="0"/>
              <a:t>Click to edit Master subtitle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90175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328A0F-E78E-4982-8FAE-835CF8AD29B8}" type="datetimeFigureOut">
              <a:rPr lang="bg-BG" smtClean="0"/>
              <a:t>16.12.2019</a:t>
            </a:fld>
            <a:endParaRPr lang="bg-BG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B852A35-0C88-4FAD-A84B-D9CEBB68D9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4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9855200" y="274640"/>
            <a:ext cx="1422400" cy="5897561"/>
          </a:xfrm>
        </p:spPr>
        <p:txBody>
          <a:bodyPr vert="eaVert" rtlCol="0">
            <a:noAutofit/>
          </a:bodyPr>
          <a:lstStyle>
            <a:lvl1pPr rtl="0">
              <a:defRPr sz="3001"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600" y="274640"/>
            <a:ext cx="853440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328A0F-E78E-4982-8FAE-835CF8AD29B8}" type="datetimeFigureOut">
              <a:rPr lang="bg-BG" smtClean="0"/>
              <a:t>16.12.2019</a:t>
            </a:fld>
            <a:endParaRPr lang="bg-BG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B852A35-0C88-4FAD-A84B-D9CEBB68D9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751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328A0F-E78E-4982-8FAE-835CF8AD29B8}" type="datetimeFigureOut">
              <a:rPr lang="bg-BG" smtClean="0"/>
              <a:t>16.12.2019</a:t>
            </a:fld>
            <a:endParaRPr lang="bg-BG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B852A35-0C88-4FAD-A84B-D9CEBB68D9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041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rtlCol="0" anchor="t">
            <a:noAutofit/>
          </a:bodyPr>
          <a:lstStyle>
            <a:lvl1pPr algn="l" rtl="0">
              <a:defRPr sz="3376" b="0" cap="none" baseline="0"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812800" y="3124201"/>
            <a:ext cx="70104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l" rtl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2439091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 hasCustomPrompt="1"/>
          </p:nvPr>
        </p:nvSpPr>
        <p:spPr>
          <a:xfrm>
            <a:off x="1117600" y="1701800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350"/>
            </a:lvl4pPr>
            <a:lvl5pPr marL="1508898" algn="l" rtl="0">
              <a:defRPr sz="1350"/>
            </a:lvl5pPr>
            <a:lvl6pPr marL="1508898" algn="l" rtl="0">
              <a:defRPr sz="1350"/>
            </a:lvl6pPr>
            <a:lvl7pPr marL="1508898" algn="l" rtl="0">
              <a:defRPr sz="1350"/>
            </a:lvl7pPr>
            <a:lvl8pPr marL="1508898" algn="l" rtl="0">
              <a:defRPr sz="1350"/>
            </a:lvl8pPr>
            <a:lvl9pPr marL="1508898" algn="l" rtl="0">
              <a:defRPr sz="135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6299200" y="1701800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350"/>
            </a:lvl4pPr>
            <a:lvl5pPr marL="1508898" algn="l" rtl="0">
              <a:defRPr sz="1350"/>
            </a:lvl5pPr>
            <a:lvl6pPr marL="1508898" algn="l" rtl="0">
              <a:defRPr sz="1350"/>
            </a:lvl6pPr>
            <a:lvl7pPr marL="1508898" algn="l" rtl="0">
              <a:defRPr sz="1350"/>
            </a:lvl7pPr>
            <a:lvl8pPr marL="1508898" algn="l" rtl="0">
              <a:defRPr sz="1350"/>
            </a:lvl8pPr>
            <a:lvl9pPr marL="1508898" algn="l" rtl="0">
              <a:defRPr sz="135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328A0F-E78E-4982-8FAE-835CF8AD29B8}" type="datetimeFigureOut">
              <a:rPr lang="bg-BG" smtClean="0"/>
              <a:t>16.12.2019</a:t>
            </a:fld>
            <a:endParaRPr lang="bg-BG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B852A35-0C88-4FAD-A84B-D9CEBB68D9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4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1121665" y="1608836"/>
            <a:ext cx="4974336" cy="7533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1650" b="1"/>
            </a:lvl1pPr>
            <a:lvl2pPr marL="457242" indent="0" algn="l" rtl="0">
              <a:buNone/>
              <a:defRPr sz="2026" b="1"/>
            </a:lvl2pPr>
            <a:lvl3pPr marL="914484" indent="0" algn="l" rtl="0">
              <a:buNone/>
              <a:defRPr sz="1800" b="1"/>
            </a:lvl3pPr>
            <a:lvl4pPr marL="1371726" indent="0" algn="l" rtl="0">
              <a:buNone/>
              <a:defRPr sz="1575" b="1"/>
            </a:lvl4pPr>
            <a:lvl5pPr marL="1828967" indent="0" algn="l" rtl="0">
              <a:buNone/>
              <a:defRPr sz="1575" b="1"/>
            </a:lvl5pPr>
            <a:lvl6pPr marL="2286210" indent="0" algn="l" rtl="0">
              <a:buNone/>
              <a:defRPr sz="1575" b="1"/>
            </a:lvl6pPr>
            <a:lvl7pPr marL="2743451" indent="0" algn="l" rtl="0">
              <a:buNone/>
              <a:defRPr sz="1575" b="1"/>
            </a:lvl7pPr>
            <a:lvl8pPr marL="3200693" indent="0" algn="l" rtl="0">
              <a:buNone/>
              <a:defRPr sz="1575" b="1"/>
            </a:lvl8pPr>
            <a:lvl9pPr marL="3657935" indent="0" algn="l" rtl="0">
              <a:buNone/>
              <a:defRPr sz="1575" b="1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1117600" y="2514600"/>
            <a:ext cx="4978400" cy="3657600"/>
          </a:xfrm>
        </p:spPr>
        <p:txBody>
          <a:bodyPr rtlCol="0">
            <a:normAutofit/>
          </a:bodyPr>
          <a:lstStyle>
            <a:lvl1pPr algn="l" rtl="0">
              <a:defRPr sz="1500"/>
            </a:lvl1pPr>
            <a:lvl2pPr algn="l" rtl="0">
              <a:defRPr sz="1350"/>
            </a:lvl2pPr>
            <a:lvl3pPr algn="l" rtl="0">
              <a:defRPr sz="1350"/>
            </a:lvl3pPr>
            <a:lvl4pPr algn="l" rtl="0">
              <a:defRPr sz="1350"/>
            </a:lvl4pPr>
            <a:lvl5pPr marL="1508898" algn="l" rtl="0">
              <a:defRPr sz="1350"/>
            </a:lvl5pPr>
            <a:lvl6pPr marL="1508898" algn="l" rtl="0">
              <a:defRPr sz="1350"/>
            </a:lvl6pPr>
            <a:lvl7pPr marL="1508898" algn="l" rtl="0">
              <a:defRPr sz="1350"/>
            </a:lvl7pPr>
            <a:lvl8pPr marL="1508898" algn="l" rtl="0">
              <a:defRPr sz="1350"/>
            </a:lvl8pPr>
            <a:lvl9pPr marL="1508898" algn="l" rtl="0">
              <a:defRPr sz="135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3264" y="1608836"/>
            <a:ext cx="4974336" cy="7533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1650" b="1"/>
            </a:lvl1pPr>
            <a:lvl2pPr marL="457242" indent="0" algn="l" rtl="0">
              <a:buNone/>
              <a:defRPr sz="2026" b="1"/>
            </a:lvl2pPr>
            <a:lvl3pPr marL="914484" indent="0" algn="l" rtl="0">
              <a:buNone/>
              <a:defRPr sz="1800" b="1"/>
            </a:lvl3pPr>
            <a:lvl4pPr marL="1371726" indent="0" algn="l" rtl="0">
              <a:buNone/>
              <a:defRPr sz="1575" b="1"/>
            </a:lvl4pPr>
            <a:lvl5pPr marL="1828967" indent="0" algn="l" rtl="0">
              <a:buNone/>
              <a:defRPr sz="1575" b="1"/>
            </a:lvl5pPr>
            <a:lvl6pPr marL="2286210" indent="0" algn="l" rtl="0">
              <a:buNone/>
              <a:defRPr sz="1575" b="1"/>
            </a:lvl6pPr>
            <a:lvl7pPr marL="2743451" indent="0" algn="l" rtl="0">
              <a:buNone/>
              <a:defRPr sz="1575" b="1"/>
            </a:lvl7pPr>
            <a:lvl8pPr marL="3200693" indent="0" algn="l" rtl="0">
              <a:buNone/>
              <a:defRPr sz="1575" b="1"/>
            </a:lvl8pPr>
            <a:lvl9pPr marL="3657935" indent="0" algn="l" rtl="0">
              <a:buNone/>
              <a:defRPr sz="1575" b="1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 hasCustomPrompt="1"/>
          </p:nvPr>
        </p:nvSpPr>
        <p:spPr>
          <a:xfrm>
            <a:off x="6299200" y="2514600"/>
            <a:ext cx="4978400" cy="3657600"/>
          </a:xfrm>
        </p:spPr>
        <p:txBody>
          <a:bodyPr rtlCol="0">
            <a:normAutofit/>
          </a:bodyPr>
          <a:lstStyle>
            <a:lvl1pPr algn="l" rtl="0">
              <a:defRPr sz="1500"/>
            </a:lvl1pPr>
            <a:lvl2pPr algn="l" rtl="0">
              <a:defRPr sz="1350"/>
            </a:lvl2pPr>
            <a:lvl3pPr algn="l" rtl="0">
              <a:defRPr sz="1350"/>
            </a:lvl3pPr>
            <a:lvl4pPr algn="l" rtl="0">
              <a:defRPr sz="1350"/>
            </a:lvl4pPr>
            <a:lvl5pPr marL="1508898" algn="l" rtl="0">
              <a:defRPr sz="1350"/>
            </a:lvl5pPr>
            <a:lvl6pPr marL="1508898" algn="l" rtl="0">
              <a:defRPr sz="1350"/>
            </a:lvl6pPr>
            <a:lvl7pPr marL="1508898" algn="l" rtl="0">
              <a:defRPr sz="1350"/>
            </a:lvl7pPr>
            <a:lvl8pPr marL="1508898" algn="l" rtl="0">
              <a:defRPr sz="1350"/>
            </a:lvl8pPr>
            <a:lvl9pPr marL="1508898" algn="l" rtl="0">
              <a:defRPr sz="135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328A0F-E78E-4982-8FAE-835CF8AD29B8}" type="datetimeFigureOut">
              <a:rPr lang="bg-BG" smtClean="0"/>
              <a:t>16.12.2019</a:t>
            </a:fld>
            <a:endParaRPr lang="bg-BG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B852A35-0C88-4FAD-A84B-D9CEBB68D9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53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328A0F-E78E-4982-8FAE-835CF8AD29B8}" type="datetimeFigureOut">
              <a:rPr lang="bg-BG" smtClean="0"/>
              <a:t>16.12.2019</a:t>
            </a:fld>
            <a:endParaRPr lang="bg-BG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B852A35-0C88-4FAD-A84B-D9CEBB68D9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65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328A0F-E78E-4982-8FAE-835CF8AD29B8}" type="datetimeFigureOut">
              <a:rPr lang="bg-BG" smtClean="0"/>
              <a:t>16.12.2019</a:t>
            </a:fld>
            <a:endParaRPr lang="bg-BG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B852A35-0C88-4FAD-A84B-D9CEBB68D9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20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rtl="0"/>
            <a:endParaRPr lang="bg-BG" sz="135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rtlCol="0" anchor="b">
            <a:normAutofit/>
          </a:bodyPr>
          <a:lstStyle>
            <a:lvl1pPr algn="l" rtl="0">
              <a:defRPr sz="1500" b="1"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>
          <a:xfrm>
            <a:off x="4470400" y="482600"/>
            <a:ext cx="6807200" cy="5892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350"/>
            </a:lvl4pPr>
            <a:lvl5pPr algn="l" rtl="0">
              <a:defRPr sz="1350"/>
            </a:lvl5pPr>
            <a:lvl6pPr algn="l" rtl="0">
              <a:defRPr sz="1350"/>
            </a:lvl6pPr>
            <a:lvl7pPr algn="l" rtl="0">
              <a:defRPr sz="1350"/>
            </a:lvl7pPr>
            <a:lvl8pPr algn="l" rtl="0">
              <a:defRPr sz="1350"/>
            </a:lvl8pPr>
            <a:lvl9pPr algn="l" rtl="0">
              <a:defRPr sz="1350"/>
            </a:lvl9pPr>
          </a:lstStyle>
          <a:p>
            <a:pPr lvl="0" rt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04801" y="4648200"/>
            <a:ext cx="33528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200"/>
            </a:lvl1pPr>
            <a:lvl2pPr marL="457242" indent="0" algn="l" rtl="0">
              <a:buNone/>
              <a:defRPr sz="1200"/>
            </a:lvl2pPr>
            <a:lvl3pPr marL="914484" indent="0" algn="l" rtl="0">
              <a:buNone/>
              <a:defRPr sz="975"/>
            </a:lvl3pPr>
            <a:lvl4pPr marL="1371726" indent="0" algn="l" rtl="0">
              <a:buNone/>
              <a:defRPr sz="900"/>
            </a:lvl4pPr>
            <a:lvl5pPr marL="1828967" indent="0" algn="l" rtl="0">
              <a:buNone/>
              <a:defRPr sz="900"/>
            </a:lvl5pPr>
            <a:lvl6pPr marL="2286210" indent="0" algn="l" rtl="0">
              <a:buNone/>
              <a:defRPr sz="900"/>
            </a:lvl6pPr>
            <a:lvl7pPr marL="2743451" indent="0" algn="l" rtl="0">
              <a:buNone/>
              <a:defRPr sz="900"/>
            </a:lvl7pPr>
            <a:lvl8pPr marL="3200693" indent="0" algn="l" rtl="0">
              <a:buNone/>
              <a:defRPr sz="900"/>
            </a:lvl8pPr>
            <a:lvl9pPr marL="3657935" indent="0" algn="l" rtl="0">
              <a:buNone/>
              <a:defRPr sz="9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328A0F-E78E-4982-8FAE-835CF8AD29B8}" type="datetimeFigureOut">
              <a:rPr lang="bg-BG" smtClean="0"/>
              <a:t>16.12.2019</a:t>
            </a:fld>
            <a:endParaRPr lang="bg-BG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B852A35-0C88-4FAD-A84B-D9CEBB68D9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45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2082800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rtl="0"/>
            <a:endParaRPr lang="bg-BG" sz="135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762000"/>
          </a:xfrm>
        </p:spPr>
        <p:txBody>
          <a:bodyPr rtlCol="0" anchor="b">
            <a:normAutofit/>
          </a:bodyPr>
          <a:lstStyle>
            <a:lvl1pPr algn="l" rtl="0">
              <a:defRPr sz="1500" b="1"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438400" y="279403"/>
            <a:ext cx="73152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101"/>
            </a:lvl1pPr>
            <a:lvl2pPr marL="457242" indent="0" algn="l" rtl="0">
              <a:buNone/>
              <a:defRPr sz="2776"/>
            </a:lvl2pPr>
            <a:lvl3pPr marL="914484" indent="0" algn="l" rtl="0">
              <a:buNone/>
              <a:defRPr sz="2401"/>
            </a:lvl3pPr>
            <a:lvl4pPr marL="1371726" indent="0" algn="l" rtl="0">
              <a:buNone/>
              <a:defRPr sz="2026"/>
            </a:lvl4pPr>
            <a:lvl5pPr marL="1828967" indent="0" algn="l" rtl="0">
              <a:buNone/>
              <a:defRPr sz="2026"/>
            </a:lvl5pPr>
            <a:lvl6pPr marL="2286210" indent="0" algn="l" rtl="0">
              <a:buNone/>
              <a:defRPr sz="2026"/>
            </a:lvl6pPr>
            <a:lvl7pPr marL="2743451" indent="0" algn="l" rtl="0">
              <a:buNone/>
              <a:defRPr sz="2026"/>
            </a:lvl7pPr>
            <a:lvl8pPr marL="3200693" indent="0" algn="l" rtl="0">
              <a:buNone/>
              <a:defRPr sz="2026"/>
            </a:lvl8pPr>
            <a:lvl9pPr marL="3657935" indent="0" algn="l" rtl="0">
              <a:buNone/>
              <a:defRPr sz="2026"/>
            </a:lvl9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8400" y="5562600"/>
            <a:ext cx="73152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200"/>
            </a:lvl1pPr>
            <a:lvl2pPr marL="457242" indent="0" algn="l" rtl="0">
              <a:buNone/>
              <a:defRPr sz="1200"/>
            </a:lvl2pPr>
            <a:lvl3pPr marL="914484" indent="0" algn="l" rtl="0">
              <a:buNone/>
              <a:defRPr sz="975"/>
            </a:lvl3pPr>
            <a:lvl4pPr marL="1371726" indent="0" algn="l" rtl="0">
              <a:buNone/>
              <a:defRPr sz="900"/>
            </a:lvl4pPr>
            <a:lvl5pPr marL="1828967" indent="0" algn="l" rtl="0">
              <a:buNone/>
              <a:defRPr sz="900"/>
            </a:lvl5pPr>
            <a:lvl6pPr marL="2286210" indent="0" algn="l" rtl="0">
              <a:buNone/>
              <a:defRPr sz="900"/>
            </a:lvl6pPr>
            <a:lvl7pPr marL="2743451" indent="0" algn="l" rtl="0">
              <a:buNone/>
              <a:defRPr sz="900"/>
            </a:lvl7pPr>
            <a:lvl8pPr marL="3200693" indent="0" algn="l" rtl="0">
              <a:buNone/>
              <a:defRPr sz="900"/>
            </a:lvl8pPr>
            <a:lvl9pPr marL="3657935" indent="0" algn="l" rtl="0">
              <a:buNone/>
              <a:defRPr sz="9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328A0F-E78E-4982-8FAE-835CF8AD29B8}" type="datetimeFigureOut">
              <a:rPr lang="bg-BG" smtClean="0"/>
              <a:t>16.12.2019</a:t>
            </a:fld>
            <a:endParaRPr lang="bg-BG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B852A35-0C88-4FAD-A84B-D9CEBB68D9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123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>
            <a:off x="304800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rtl="0"/>
            <a:endParaRPr lang="bg-BG" sz="1350" dirty="0"/>
          </a:p>
        </p:txBody>
      </p: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1117600" y="6400803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4328A0F-E78E-4982-8FAE-835CF8AD29B8}" type="datetimeFigureOut">
              <a:rPr lang="bg-BG" smtClean="0"/>
              <a:t>16.12.2019</a:t>
            </a:fld>
            <a:endParaRPr lang="bg-BG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3908860" y="6400803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10169795" y="6400803"/>
            <a:ext cx="110780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DB852A35-0C88-4FAD-A84B-D9CEBB68D9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465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СЪВРЕМЕННИ ОПЕРАЦИОННИ СИСТЕМИ</a:t>
            </a:r>
            <a:r>
              <a:rPr lang="en-US" dirty="0" smtClean="0"/>
              <a:t/>
            </a:r>
            <a:br>
              <a:rPr lang="en-US" dirty="0" smtClean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8301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00475" y="627380"/>
            <a:ext cx="3146300" cy="662608"/>
          </a:xfrm>
          <a:prstGeom prst="roundRect">
            <a:avLst/>
          </a:prstGeom>
          <a:solidFill>
            <a:srgbClr val="FAB900">
              <a:lumMod val="20000"/>
              <a:lumOff val="80000"/>
            </a:srgbClr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1. </a:t>
            </a:r>
            <a:r>
              <a:rPr lang="bg-B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СОФТУЕР</a:t>
            </a:r>
            <a:endParaRPr lang="bg-BG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3503" y="1681452"/>
            <a:ext cx="2556620" cy="662608"/>
          </a:xfrm>
          <a:prstGeom prst="roundRect">
            <a:avLst/>
          </a:prstGeom>
          <a:solidFill>
            <a:srgbClr val="90BB23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а) СИСТЕМЕН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05080" y="1681452"/>
            <a:ext cx="2133600" cy="662608"/>
          </a:xfrm>
          <a:prstGeom prst="roundRect">
            <a:avLst/>
          </a:prstGeom>
          <a:solidFill>
            <a:srgbClr val="40BAD2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б) ПРИЛОЖЕН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5776" y="2648863"/>
            <a:ext cx="3877719" cy="3581756"/>
          </a:xfrm>
          <a:prstGeom prst="roundRect">
            <a:avLst/>
          </a:prstGeom>
          <a:solidFill>
            <a:srgbClr val="90BB23">
              <a:lumMod val="40000"/>
              <a:lumOff val="60000"/>
            </a:srgbClr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dirty="0" smtClean="0">
              <a:solidFill>
                <a:srgbClr val="90BB23">
                  <a:lumMod val="60000"/>
                  <a:lumOff val="40000"/>
                </a:srgbClr>
              </a:solidFill>
              <a:latin typeface="Corbel" panose="020B0503020204020204"/>
            </a:endParaRPr>
          </a:p>
          <a:p>
            <a:pPr algn="ctr"/>
            <a:endParaRPr lang="bg-BG" dirty="0">
              <a:solidFill>
                <a:srgbClr val="90BB23">
                  <a:lumMod val="60000"/>
                  <a:lumOff val="40000"/>
                </a:srgbClr>
              </a:solidFill>
              <a:latin typeface="Corbel" panose="020B0503020204020204"/>
            </a:endParaRPr>
          </a:p>
          <a:p>
            <a:pPr algn="ctr"/>
            <a:r>
              <a:rPr lang="bg-BG" sz="1600" dirty="0" smtClean="0">
                <a:solidFill>
                  <a:srgbClr val="000000"/>
                </a:solidFill>
                <a:latin typeface="Corbel" panose="020B0503020204020204"/>
              </a:rPr>
              <a:t>(съвкупност от програми, които управляват компютърните компоненти и осигуряват нормалната работа на компютъра)</a:t>
            </a:r>
          </a:p>
          <a:p>
            <a:pPr algn="ctr"/>
            <a:endParaRPr lang="bg-BG" sz="1600" dirty="0" smtClean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r>
              <a:rPr lang="bg-BG" sz="1600" b="1" u="sng" dirty="0" smtClean="0">
                <a:solidFill>
                  <a:srgbClr val="000000"/>
                </a:solidFill>
                <a:latin typeface="Corbel" panose="020B0503020204020204"/>
              </a:rPr>
              <a:t>Такива са:</a:t>
            </a:r>
            <a:endParaRPr lang="bg-BG" sz="1600" b="1" u="sng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r>
              <a:rPr lang="bg-BG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ОС</a:t>
            </a:r>
          </a:p>
          <a:p>
            <a:pPr algn="ctr"/>
            <a:r>
              <a:rPr lang="bg-BG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Антивирусните програми</a:t>
            </a:r>
            <a:endParaRPr lang="bg-BG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/>
            </a:endParaRP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</p:txBody>
      </p:sp>
      <p:cxnSp>
        <p:nvCxnSpPr>
          <p:cNvPr id="8" name="Straight Arrow Connector 7"/>
          <p:cNvCxnSpPr>
            <a:stCxn id="5" idx="2"/>
            <a:endCxn id="7" idx="0"/>
          </p:cNvCxnSpPr>
          <p:nvPr/>
        </p:nvCxnSpPr>
        <p:spPr>
          <a:xfrm>
            <a:off x="2381813" y="2344061"/>
            <a:ext cx="2822" cy="304803"/>
          </a:xfrm>
          <a:prstGeom prst="straightConnector1">
            <a:avLst/>
          </a:prstGeom>
          <a:noFill/>
          <a:ln w="9525" cap="flat" cmpd="sng" algn="ctr">
            <a:solidFill>
              <a:srgbClr val="40BAD2"/>
            </a:solidFill>
            <a:prstDash val="solid"/>
            <a:tailEnd type="triangle"/>
          </a:ln>
          <a:effectLst/>
        </p:spPr>
      </p:cxnSp>
      <p:sp>
        <p:nvSpPr>
          <p:cNvPr id="9" name="Rounded Rectangle 8"/>
          <p:cNvSpPr/>
          <p:nvPr/>
        </p:nvSpPr>
        <p:spPr>
          <a:xfrm>
            <a:off x="4885553" y="2648860"/>
            <a:ext cx="2237738" cy="3581760"/>
          </a:xfrm>
          <a:prstGeom prst="roundRect">
            <a:avLst/>
          </a:prstGeom>
          <a:solidFill>
            <a:srgbClr val="40BAD2">
              <a:lumMod val="20000"/>
              <a:lumOff val="80000"/>
            </a:srgbClr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dirty="0">
              <a:solidFill>
                <a:srgbClr val="90BB23">
                  <a:lumMod val="60000"/>
                  <a:lumOff val="40000"/>
                </a:srgbClr>
              </a:solidFill>
              <a:latin typeface="Corbel" panose="020B0503020204020204"/>
            </a:endParaRPr>
          </a:p>
          <a:p>
            <a:pPr algn="ctr"/>
            <a:r>
              <a:rPr lang="bg-BG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Специализиран</a:t>
            </a: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r>
              <a:rPr lang="bg-BG" sz="1600" dirty="0" smtClean="0">
                <a:solidFill>
                  <a:srgbClr val="000000"/>
                </a:solidFill>
                <a:latin typeface="Corbel" panose="020B0503020204020204"/>
              </a:rPr>
              <a:t>(програми за чертаене, графична, аудио- и видеообработка, инженерен софтуер)</a:t>
            </a:r>
          </a:p>
          <a:p>
            <a:pPr algn="ctr"/>
            <a:r>
              <a:rPr lang="bg-BG" sz="1600" dirty="0" smtClean="0">
                <a:solidFill>
                  <a:srgbClr val="000000"/>
                </a:solidFill>
                <a:latin typeface="Corbel" panose="020B0503020204020204"/>
              </a:rPr>
              <a:t> </a:t>
            </a:r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05081" y="2648861"/>
            <a:ext cx="2332383" cy="3581759"/>
          </a:xfrm>
          <a:prstGeom prst="roundRect">
            <a:avLst/>
          </a:prstGeom>
          <a:solidFill>
            <a:srgbClr val="40BAD2">
              <a:lumMod val="20000"/>
              <a:lumOff val="80000"/>
            </a:srgbClr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dirty="0">
              <a:solidFill>
                <a:srgbClr val="90BB23">
                  <a:lumMod val="60000"/>
                  <a:lumOff val="40000"/>
                </a:srgbClr>
              </a:solidFill>
              <a:latin typeface="Corbel" panose="020B0503020204020204"/>
            </a:endParaRPr>
          </a:p>
          <a:p>
            <a:pPr algn="ctr"/>
            <a:endParaRPr lang="bg-BG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/>
            </a:endParaRPr>
          </a:p>
          <a:p>
            <a:pPr algn="ctr"/>
            <a:endParaRPr lang="bg-BG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/>
            </a:endParaRPr>
          </a:p>
          <a:p>
            <a:pPr algn="ctr"/>
            <a:endParaRPr lang="bg-BG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/>
            </a:endParaRPr>
          </a:p>
          <a:p>
            <a:pPr algn="ctr"/>
            <a:r>
              <a:rPr lang="bg-BG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С </a:t>
            </a:r>
            <a:r>
              <a:rPr lang="bg-BG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общо предназначение</a:t>
            </a: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r>
              <a:rPr lang="bg-BG" sz="1600" dirty="0" smtClean="0">
                <a:solidFill>
                  <a:srgbClr val="000000"/>
                </a:solidFill>
                <a:latin typeface="Corbel" panose="020B0503020204020204"/>
              </a:rPr>
              <a:t>(текстообработващи </a:t>
            </a:r>
            <a:r>
              <a:rPr lang="bg-BG" sz="1600" dirty="0">
                <a:solidFill>
                  <a:srgbClr val="000000"/>
                </a:solidFill>
                <a:latin typeface="Corbel" panose="020B0503020204020204"/>
              </a:rPr>
              <a:t>програми</a:t>
            </a:r>
            <a:r>
              <a:rPr lang="bg-BG" sz="1600" dirty="0" smtClean="0">
                <a:solidFill>
                  <a:srgbClr val="000000"/>
                </a:solidFill>
                <a:latin typeface="Corbel" panose="020B0503020204020204"/>
              </a:rPr>
              <a:t>,</a:t>
            </a:r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r>
              <a:rPr lang="bg-BG" sz="1600" dirty="0">
                <a:solidFill>
                  <a:srgbClr val="000000"/>
                </a:solidFill>
                <a:latin typeface="Corbel" panose="020B0503020204020204"/>
              </a:rPr>
              <a:t>ел. </a:t>
            </a:r>
            <a:r>
              <a:rPr lang="bg-BG" sz="1600" dirty="0" smtClean="0">
                <a:solidFill>
                  <a:srgbClr val="000000"/>
                </a:solidFill>
                <a:latin typeface="Corbel" panose="020B0503020204020204"/>
              </a:rPr>
              <a:t>таблици, презентации</a:t>
            </a:r>
            <a:r>
              <a:rPr lang="en-US" sz="1600" dirty="0" smtClean="0">
                <a:solidFill>
                  <a:srgbClr val="000000"/>
                </a:solidFill>
                <a:latin typeface="Corbel" panose="020B0503020204020204"/>
              </a:rPr>
              <a:t>, </a:t>
            </a:r>
            <a:r>
              <a:rPr lang="bg-BG" sz="1600" dirty="0" smtClean="0">
                <a:solidFill>
                  <a:srgbClr val="000000"/>
                </a:solidFill>
                <a:latin typeface="Corbel" panose="020B0503020204020204"/>
              </a:rPr>
              <a:t>браузъри, игри)</a:t>
            </a:r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612626" y="2633380"/>
            <a:ext cx="2133600" cy="3581758"/>
          </a:xfrm>
          <a:prstGeom prst="roundRect">
            <a:avLst/>
          </a:prstGeom>
          <a:solidFill>
            <a:srgbClr val="40BAD2">
              <a:lumMod val="20000"/>
              <a:lumOff val="80000"/>
            </a:srgbClr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/>
            </a:endParaRPr>
          </a:p>
          <a:p>
            <a:pPr algn="ctr"/>
            <a:endParaRPr lang="bg-BG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/>
            </a:endParaRPr>
          </a:p>
          <a:p>
            <a:pPr algn="ctr"/>
            <a:endParaRPr lang="bg-BG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/>
            </a:endParaRPr>
          </a:p>
          <a:p>
            <a:pPr algn="ctr"/>
            <a:endParaRPr lang="bg-BG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/>
            </a:endParaRPr>
          </a:p>
          <a:p>
            <a:pPr algn="ctr"/>
            <a:r>
              <a:rPr lang="bg-BG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Инструменти </a:t>
            </a:r>
            <a:r>
              <a:rPr lang="bg-BG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за разработка</a:t>
            </a: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r>
              <a:rPr lang="bg-BG" sz="1600" dirty="0">
                <a:solidFill>
                  <a:srgbClr val="000000"/>
                </a:solidFill>
                <a:latin typeface="Corbel" panose="020B0503020204020204"/>
              </a:rPr>
              <a:t>(програми, които създават програми)</a:t>
            </a: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bg-BG" sz="1600" dirty="0">
              <a:solidFill>
                <a:srgbClr val="000000"/>
              </a:solidFill>
              <a:latin typeface="Corbel" panose="020B0503020204020204"/>
            </a:endParaRPr>
          </a:p>
        </p:txBody>
      </p:sp>
      <p:cxnSp>
        <p:nvCxnSpPr>
          <p:cNvPr id="12" name="Straight Connector 11"/>
          <p:cNvCxnSpPr>
            <a:stCxn id="4" idx="2"/>
          </p:cNvCxnSpPr>
          <p:nvPr/>
        </p:nvCxnSpPr>
        <p:spPr>
          <a:xfrm flipH="1">
            <a:off x="5371429" y="1289988"/>
            <a:ext cx="2196" cy="227910"/>
          </a:xfrm>
          <a:prstGeom prst="line">
            <a:avLst/>
          </a:prstGeom>
          <a:noFill/>
          <a:ln w="9525" cap="flat" cmpd="sng" algn="ctr">
            <a:solidFill>
              <a:srgbClr val="40BAD2"/>
            </a:solidFill>
            <a:prstDash val="solid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>
            <a:off x="2381813" y="1512322"/>
            <a:ext cx="5787522" cy="16730"/>
          </a:xfrm>
          <a:prstGeom prst="line">
            <a:avLst/>
          </a:prstGeom>
          <a:noFill/>
          <a:ln w="9525" cap="flat" cmpd="sng" algn="ctr">
            <a:solidFill>
              <a:srgbClr val="40BAD2"/>
            </a:solidFill>
            <a:prstDash val="solid"/>
          </a:ln>
          <a:effectLst/>
        </p:spPr>
      </p:cxnSp>
      <p:cxnSp>
        <p:nvCxnSpPr>
          <p:cNvPr id="14" name="Straight Arrow Connector 13"/>
          <p:cNvCxnSpPr>
            <a:endCxn id="5" idx="0"/>
          </p:cNvCxnSpPr>
          <p:nvPr/>
        </p:nvCxnSpPr>
        <p:spPr>
          <a:xfrm>
            <a:off x="2381813" y="1529052"/>
            <a:ext cx="1" cy="152401"/>
          </a:xfrm>
          <a:prstGeom prst="straightConnector1">
            <a:avLst/>
          </a:prstGeom>
          <a:noFill/>
          <a:ln w="9525" cap="flat" cmpd="sng" algn="ctr">
            <a:solidFill>
              <a:srgbClr val="40BAD2"/>
            </a:solidFill>
            <a:prstDash val="soli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>
            <a:off x="8169335" y="1529052"/>
            <a:ext cx="0" cy="152401"/>
          </a:xfrm>
          <a:prstGeom prst="straightConnector1">
            <a:avLst/>
          </a:prstGeom>
          <a:noFill/>
          <a:ln w="9525" cap="flat" cmpd="sng" algn="ctr">
            <a:solidFill>
              <a:srgbClr val="40BAD2"/>
            </a:solidFill>
            <a:prstDash val="solid"/>
            <a:tailEnd type="triangle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flipV="1">
            <a:off x="6058370" y="2492132"/>
            <a:ext cx="4545895" cy="15481"/>
          </a:xfrm>
          <a:prstGeom prst="line">
            <a:avLst/>
          </a:prstGeom>
          <a:noFill/>
          <a:ln w="9525" cap="flat" cmpd="sng" algn="ctr">
            <a:solidFill>
              <a:srgbClr val="40BAD2"/>
            </a:solidFill>
            <a:prstDash val="soli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>
            <a:off x="8268068" y="2264221"/>
            <a:ext cx="0" cy="227910"/>
          </a:xfrm>
          <a:prstGeom prst="line">
            <a:avLst/>
          </a:prstGeom>
          <a:noFill/>
          <a:ln w="9525" cap="flat" cmpd="sng" algn="ctr">
            <a:solidFill>
              <a:srgbClr val="40BAD2"/>
            </a:solidFill>
            <a:prstDash val="solid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>
            <a:off x="6058369" y="2496461"/>
            <a:ext cx="0" cy="152401"/>
          </a:xfrm>
          <a:prstGeom prst="straightConnector1">
            <a:avLst/>
          </a:prstGeom>
          <a:noFill/>
          <a:ln w="9525" cap="flat" cmpd="sng" algn="ctr">
            <a:solidFill>
              <a:srgbClr val="40BAD2"/>
            </a:solidFill>
            <a:prstDash val="soli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>
            <a:off x="8267133" y="2496460"/>
            <a:ext cx="0" cy="152401"/>
          </a:xfrm>
          <a:prstGeom prst="straightConnector1">
            <a:avLst/>
          </a:prstGeom>
          <a:noFill/>
          <a:ln w="9525" cap="flat" cmpd="sng" algn="ctr">
            <a:solidFill>
              <a:srgbClr val="40BAD2"/>
            </a:solidFill>
            <a:prstDash val="soli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>
            <a:off x="10604264" y="2480980"/>
            <a:ext cx="0" cy="152401"/>
          </a:xfrm>
          <a:prstGeom prst="straightConnector1">
            <a:avLst/>
          </a:prstGeom>
          <a:noFill/>
          <a:ln w="9525" cap="flat" cmpd="sng" algn="ctr">
            <a:solidFill>
              <a:srgbClr val="40BAD2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153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00" y="173078"/>
            <a:ext cx="8800950" cy="20129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b="1" dirty="0" smtClean="0">
                <a:solidFill>
                  <a:srgbClr val="FF0000"/>
                </a:solidFill>
              </a:rPr>
              <a:t>2. Операционна система</a:t>
            </a:r>
            <a:br>
              <a:rPr lang="bg-BG" b="1" dirty="0" smtClean="0">
                <a:solidFill>
                  <a:srgbClr val="FF0000"/>
                </a:solidFill>
              </a:rPr>
            </a:br>
            <a:r>
              <a:rPr lang="bg-BG" sz="2000" b="1" dirty="0" smtClean="0">
                <a:solidFill>
                  <a:srgbClr val="FF0000"/>
                </a:solidFill>
              </a:rPr>
              <a:t/>
            </a:r>
            <a:br>
              <a:rPr lang="bg-BG" sz="2000" b="1" dirty="0" smtClean="0">
                <a:solidFill>
                  <a:srgbClr val="FF0000"/>
                </a:solidFill>
              </a:rPr>
            </a:br>
            <a:r>
              <a:rPr lang="bg-BG" sz="2000" b="1" dirty="0" smtClean="0">
                <a:solidFill>
                  <a:schemeClr val="tx2"/>
                </a:solidFill>
              </a:rPr>
              <a:t>ОС</a:t>
            </a:r>
            <a:r>
              <a:rPr lang="bg-BG" sz="2000" dirty="0" smtClean="0">
                <a:solidFill>
                  <a:schemeClr val="tx2"/>
                </a:solidFill>
              </a:rPr>
              <a:t> е </a:t>
            </a:r>
            <a:r>
              <a:rPr lang="bg-BG" sz="2000" b="1" dirty="0" smtClean="0">
                <a:solidFill>
                  <a:schemeClr val="tx2"/>
                </a:solidFill>
              </a:rPr>
              <a:t>системен софтуер </a:t>
            </a:r>
            <a:r>
              <a:rPr lang="bg-BG" sz="2000" dirty="0" smtClean="0">
                <a:solidFill>
                  <a:schemeClr val="tx2"/>
                </a:solidFill>
              </a:rPr>
              <a:t>за взаимодействие с потребителя, управление на хардуерни ресурси и позволява да бъдат </a:t>
            </a:r>
            <a:r>
              <a:rPr lang="bg-BG" sz="2000" dirty="0" smtClean="0">
                <a:solidFill>
                  <a:schemeClr val="tx2"/>
                </a:solidFill>
              </a:rPr>
              <a:t>стартирани </a:t>
            </a:r>
            <a:r>
              <a:rPr lang="bg-BG" sz="2000" dirty="0" smtClean="0">
                <a:solidFill>
                  <a:schemeClr val="tx2"/>
                </a:solidFill>
              </a:rPr>
              <a:t>други програми, </a:t>
            </a:r>
            <a:r>
              <a:rPr lang="bg-BG" sz="2000" i="1" dirty="0" smtClean="0">
                <a:solidFill>
                  <a:schemeClr val="tx2"/>
                </a:solidFill>
              </a:rPr>
              <a:t>нар. приложни</a:t>
            </a:r>
            <a:r>
              <a:rPr lang="bg-BG" sz="2000" dirty="0" smtClean="0">
                <a:solidFill>
                  <a:schemeClr val="tx2"/>
                </a:solidFill>
              </a:rPr>
              <a:t>.</a:t>
            </a:r>
            <a:endParaRPr lang="bg-BG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984"/>
          <a:stretch/>
        </p:blipFill>
        <p:spPr>
          <a:xfrm>
            <a:off x="9372594" y="3206610"/>
            <a:ext cx="2354413" cy="1522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54" t="1992" r="3852" b="-1992"/>
          <a:stretch/>
        </p:blipFill>
        <p:spPr>
          <a:xfrm>
            <a:off x="9372595" y="1701800"/>
            <a:ext cx="2354413" cy="1366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8" y="3068539"/>
            <a:ext cx="2876550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596" y="173078"/>
            <a:ext cx="2354413" cy="1390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68" y="4937218"/>
            <a:ext cx="2876550" cy="1743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29063" y="2600325"/>
            <a:ext cx="5043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bg-BG" dirty="0" smtClean="0"/>
              <a:t>съвр. ОС изпълняват много задачи едновременно /</a:t>
            </a:r>
            <a:r>
              <a:rPr lang="bg-BG" b="1" dirty="0" smtClean="0"/>
              <a:t>многозадачни ОС</a:t>
            </a:r>
            <a:r>
              <a:rPr lang="bg-BG" dirty="0" smtClean="0"/>
              <a:t>/</a:t>
            </a:r>
          </a:p>
          <a:p>
            <a:endParaRPr lang="bg-BG" dirty="0" smtClean="0"/>
          </a:p>
          <a:p>
            <a:pPr marL="285750" indent="-285750">
              <a:buFontTx/>
              <a:buChar char="-"/>
            </a:pPr>
            <a:r>
              <a:rPr lang="bg-BG" dirty="0" smtClean="0"/>
              <a:t>позволяват някалко потребители да работят на 1 компютър /</a:t>
            </a:r>
            <a:r>
              <a:rPr lang="bg-BG" b="1" dirty="0" smtClean="0"/>
              <a:t>многопотребителски ОС</a:t>
            </a:r>
            <a:r>
              <a:rPr lang="bg-BG" dirty="0" smtClean="0"/>
              <a:t>/</a:t>
            </a:r>
            <a:endParaRPr lang="bg-BG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t="1078" b="9673"/>
          <a:stretch/>
        </p:blipFill>
        <p:spPr>
          <a:xfrm>
            <a:off x="4000575" y="4958649"/>
            <a:ext cx="1905000" cy="17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FF0000"/>
                </a:solidFill>
              </a:rPr>
              <a:t>3. Интерфейс на ОС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    </a:t>
            </a:r>
            <a:r>
              <a:rPr lang="bg-BG" sz="2000" dirty="0" smtClean="0"/>
              <a:t>ОС предлага </a:t>
            </a:r>
            <a:r>
              <a:rPr lang="bg-BG" sz="2000" b="1" dirty="0" smtClean="0"/>
              <a:t>взаимодействие с потребителя </a:t>
            </a:r>
            <a:r>
              <a:rPr lang="bg-BG" sz="2000" dirty="0" smtClean="0"/>
              <a:t>чрез:</a:t>
            </a:r>
            <a:endParaRPr lang="bg-BG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48" y="3548888"/>
            <a:ext cx="4367215" cy="3057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8056" r="7267" b="9036"/>
          <a:stretch/>
        </p:blipFill>
        <p:spPr>
          <a:xfrm>
            <a:off x="6643687" y="3512001"/>
            <a:ext cx="5191125" cy="3094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6347" y="2176075"/>
            <a:ext cx="4367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а) </a:t>
            </a:r>
            <a:r>
              <a:rPr lang="bg-BG" b="1" dirty="0" smtClean="0"/>
              <a:t>графичен интерфейс </a:t>
            </a:r>
            <a:r>
              <a:rPr lang="bg-BG" dirty="0" smtClean="0"/>
              <a:t> – взаимодействието е чрез графични елементи – прозорци, икони, менюта и използване на мишка.</a:t>
            </a:r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6643686" y="2176075"/>
            <a:ext cx="5191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б) </a:t>
            </a:r>
            <a:r>
              <a:rPr lang="bg-BG" b="1" dirty="0" smtClean="0"/>
              <a:t>команден</a:t>
            </a:r>
            <a:r>
              <a:rPr lang="bg-BG" dirty="0" smtClean="0"/>
              <a:t> </a:t>
            </a:r>
            <a:r>
              <a:rPr lang="bg-BG" b="1" dirty="0" smtClean="0"/>
              <a:t>интерфейс</a:t>
            </a:r>
            <a:r>
              <a:rPr lang="bg-BG" dirty="0" smtClean="0"/>
              <a:t> – потребителят въвежда от клавиатурата команди, които компютърът да изпълни.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012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4. </a:t>
            </a:r>
            <a:r>
              <a:rPr lang="bg-BG" b="1" dirty="0" smtClean="0">
                <a:solidFill>
                  <a:srgbClr val="FF0000"/>
                </a:solidFill>
              </a:rPr>
              <a:t>ОС мобилни устройства</a:t>
            </a:r>
            <a:endParaRPr lang="bg-BG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2192338"/>
            <a:ext cx="3276600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4781550"/>
            <a:ext cx="4419600" cy="1038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788" y="2192338"/>
            <a:ext cx="3219450" cy="141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788" y="4081339"/>
            <a:ext cx="3219450" cy="253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885194E-FBCF-4816-99E7-BFD7C50C1B42}" vid="{B62649A5-C234-40EC-B63E-883453E479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162</TotalTime>
  <Words>151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Corbel</vt:lpstr>
      <vt:lpstr>Theme1</vt:lpstr>
      <vt:lpstr>СЪВРЕМЕННИ ОПЕРАЦИОННИ СИСТЕМИ </vt:lpstr>
      <vt:lpstr>PowerPoint Presentation</vt:lpstr>
      <vt:lpstr>2. Операционна система  ОС е системен софтуер за взаимодействие с потребителя, управление на хардуерни ресурси и позволява да бъдат стартирани други програми, нар. приложни.</vt:lpstr>
      <vt:lpstr>3. Интерфейс на ОС     ОС предлага взаимодействие с потребителя чрез:</vt:lpstr>
      <vt:lpstr>4. ОС мобилни устройства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СЪВРЕМЕННИ ОС</dc:title>
  <dc:creator>Dima</dc:creator>
  <cp:lastModifiedBy>Teacher</cp:lastModifiedBy>
  <cp:revision>16</cp:revision>
  <dcterms:created xsi:type="dcterms:W3CDTF">2017-12-04T09:40:26Z</dcterms:created>
  <dcterms:modified xsi:type="dcterms:W3CDTF">2019-12-16T11:27:51Z</dcterms:modified>
</cp:coreProperties>
</file>