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4" r:id="rId4"/>
  </p:sldMasterIdLst>
  <p:sldIdLst>
    <p:sldId id="256" r:id="rId5"/>
    <p:sldId id="257" r:id="rId6"/>
    <p:sldId id="259" r:id="rId7"/>
    <p:sldId id="263" r:id="rId8"/>
    <p:sldId id="264" r:id="rId9"/>
    <p:sldId id="265" r:id="rId10"/>
    <p:sldId id="266" r:id="rId11"/>
    <p:sldId id="267" r:id="rId12"/>
    <p:sldId id="260" r:id="rId13"/>
    <p:sldId id="261" r:id="rId14"/>
    <p:sldId id="268" r:id="rId15"/>
    <p:sldId id="269"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E42"/>
    <a:srgbClr val="E2DED9"/>
    <a:srgbClr val="FDFDFD"/>
    <a:srgbClr val="DEDBD8"/>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C2FFA5D-87B4-456A-9821-1D502468CF0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83" d="100"/>
          <a:sy n="83" d="100"/>
        </p:scale>
        <p:origin x="117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33098" y="802299"/>
            <a:ext cx="6477805"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333098" y="3531205"/>
            <a:ext cx="6477804"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185366" y="6370430"/>
            <a:ext cx="2625536" cy="309201"/>
          </a:xfrm>
        </p:spPr>
        <p:txBody>
          <a:bodyPr/>
          <a:lstStyle/>
          <a:p>
            <a:fld id="{2D202488-4139-4052-B998-251C9C912739}" type="datetimeFigureOut">
              <a:rPr lang="en-US" smtClean="0"/>
              <a:t>10/16/2025</a:t>
            </a:fld>
            <a:endParaRPr lang="en-US" dirty="0"/>
          </a:p>
        </p:txBody>
      </p:sp>
      <p:sp>
        <p:nvSpPr>
          <p:cNvPr id="5" name="Footer Placeholder 4"/>
          <p:cNvSpPr>
            <a:spLocks noGrp="1"/>
          </p:cNvSpPr>
          <p:nvPr>
            <p:ph type="ftr" sz="quarter" idx="11"/>
          </p:nvPr>
        </p:nvSpPr>
        <p:spPr>
          <a:xfrm>
            <a:off x="1333099" y="6370431"/>
            <a:ext cx="3730436" cy="309201"/>
          </a:xfrm>
        </p:spPr>
        <p:txBody>
          <a:bodyPr/>
          <a:lstStyle/>
          <a:p>
            <a:r>
              <a:rPr lang="en-ZA" dirty="0"/>
              <a:t>Add Footer Here</a:t>
            </a:r>
            <a:endParaRPr lang="en-US" dirty="0"/>
          </a:p>
        </p:txBody>
      </p:sp>
      <p:cxnSp>
        <p:nvCxnSpPr>
          <p:cNvPr id="15" name="Straight Connector 14"/>
          <p:cNvCxnSpPr/>
          <p:nvPr/>
        </p:nvCxnSpPr>
        <p:spPr>
          <a:xfrm>
            <a:off x="1333098"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6400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5" name="Footer Placeholder 4"/>
          <p:cNvSpPr>
            <a:spLocks noGrp="1"/>
          </p:cNvSpPr>
          <p:nvPr>
            <p:ph type="ftr" sz="quarter" idx="11"/>
          </p:nvPr>
        </p:nvSpPr>
        <p:spPr/>
        <p:txBody>
          <a:bodyPr/>
          <a:lstStyle/>
          <a:p>
            <a:r>
              <a:rPr lang="en-ZA" dirty="0"/>
              <a:t>Add Footer Here</a:t>
            </a:r>
            <a:endParaRPr lang="en-US" dirty="0"/>
          </a:p>
        </p:txBody>
      </p:sp>
      <p:cxnSp>
        <p:nvCxnSpPr>
          <p:cNvPr id="33" name="Straight Connector 32"/>
          <p:cNvCxnSpPr/>
          <p:nvPr/>
        </p:nvCxnSpPr>
        <p:spPr>
          <a:xfrm>
            <a:off x="969179" y="1486603"/>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 name="Title 5">
            <a:extLst>
              <a:ext uri="{FF2B5EF4-FFF2-40B4-BE49-F238E27FC236}">
                <a16:creationId xmlns:a16="http://schemas.microsoft.com/office/drawing/2014/main" id="{C414FF1F-6558-4E39-87DB-276E44F5477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888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30817" y="1756130"/>
            <a:ext cx="6482366"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335583" y="3806196"/>
            <a:ext cx="6472835"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5" name="Footer Placeholder 4"/>
          <p:cNvSpPr>
            <a:spLocks noGrp="1"/>
          </p:cNvSpPr>
          <p:nvPr>
            <p:ph type="ftr" sz="quarter" idx="11"/>
          </p:nvPr>
        </p:nvSpPr>
        <p:spPr/>
        <p:txBody>
          <a:bodyPr/>
          <a:lstStyle/>
          <a:p>
            <a:r>
              <a:rPr lang="en-ZA" dirty="0"/>
              <a:t>Add Footer Here</a:t>
            </a:r>
            <a:endParaRPr lang="en-US" dirty="0"/>
          </a:p>
        </p:txBody>
      </p:sp>
      <p:cxnSp>
        <p:nvCxnSpPr>
          <p:cNvPr id="15" name="Straight Connector 14"/>
          <p:cNvCxnSpPr/>
          <p:nvPr/>
        </p:nvCxnSpPr>
        <p:spPr>
          <a:xfrm>
            <a:off x="1335583" y="3804985"/>
            <a:ext cx="6472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013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69179" y="2161854"/>
            <a:ext cx="348386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94009" y="2168318"/>
            <a:ext cx="348386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6" name="Footer Placeholder 5"/>
          <p:cNvSpPr>
            <a:spLocks noGrp="1"/>
          </p:cNvSpPr>
          <p:nvPr>
            <p:ph type="ftr" sz="quarter" idx="11"/>
          </p:nvPr>
        </p:nvSpPr>
        <p:spPr/>
        <p:txBody>
          <a:bodyPr/>
          <a:lstStyle/>
          <a:p>
            <a:r>
              <a:rPr lang="en-ZA" dirty="0"/>
              <a:t>Add Footer Here</a:t>
            </a:r>
            <a:endParaRPr lang="en-US" dirty="0"/>
          </a:p>
        </p:txBody>
      </p:sp>
      <p:cxnSp>
        <p:nvCxnSpPr>
          <p:cNvPr id="9" name="Straight Connector 8">
            <a:extLst>
              <a:ext uri="{FF2B5EF4-FFF2-40B4-BE49-F238E27FC236}">
                <a16:creationId xmlns:a16="http://schemas.microsoft.com/office/drawing/2014/main" id="{4715607D-9DE2-4687-AAF8-EF2427252A90}"/>
              </a:ext>
            </a:extLst>
          </p:cNvPr>
          <p:cNvCxnSpPr/>
          <p:nvPr userDrawn="1"/>
        </p:nvCxnSpPr>
        <p:spPr>
          <a:xfrm>
            <a:off x="969179" y="1486603"/>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id="{2F96D46B-C1B8-46AB-87DF-61A8058B1F4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7750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5486" y="1950796"/>
            <a:ext cx="348386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65486" y="2755516"/>
            <a:ext cx="348386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89365" y="1954250"/>
            <a:ext cx="348386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89365" y="2752738"/>
            <a:ext cx="348386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8" name="Footer Placeholder 7"/>
          <p:cNvSpPr>
            <a:spLocks noGrp="1"/>
          </p:cNvSpPr>
          <p:nvPr>
            <p:ph type="ftr" sz="quarter" idx="11"/>
          </p:nvPr>
        </p:nvSpPr>
        <p:spPr/>
        <p:txBody>
          <a:bodyPr/>
          <a:lstStyle/>
          <a:p>
            <a:r>
              <a:rPr lang="en-ZA" dirty="0"/>
              <a:t>Add Footer Here</a:t>
            </a:r>
            <a:endParaRPr lang="en-US" dirty="0"/>
          </a:p>
        </p:txBody>
      </p:sp>
      <p:cxnSp>
        <p:nvCxnSpPr>
          <p:cNvPr id="11" name="Straight Connector 10">
            <a:extLst>
              <a:ext uri="{FF2B5EF4-FFF2-40B4-BE49-F238E27FC236}">
                <a16:creationId xmlns:a16="http://schemas.microsoft.com/office/drawing/2014/main" id="{C384AA55-1960-47F4-BA3C-E97A6F2D0B19}"/>
              </a:ext>
            </a:extLst>
          </p:cNvPr>
          <p:cNvCxnSpPr/>
          <p:nvPr userDrawn="1"/>
        </p:nvCxnSpPr>
        <p:spPr>
          <a:xfrm>
            <a:off x="969179" y="1486603"/>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9" name="Title 8">
            <a:extLst>
              <a:ext uri="{FF2B5EF4-FFF2-40B4-BE49-F238E27FC236}">
                <a16:creationId xmlns:a16="http://schemas.microsoft.com/office/drawing/2014/main" id="{09471694-1220-4CFC-A31F-622E5D3DE2D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1749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4" name="Footer Placeholder 3"/>
          <p:cNvSpPr>
            <a:spLocks noGrp="1"/>
          </p:cNvSpPr>
          <p:nvPr>
            <p:ph type="ftr" sz="quarter" idx="11"/>
          </p:nvPr>
        </p:nvSpPr>
        <p:spPr/>
        <p:txBody>
          <a:bodyPr/>
          <a:lstStyle/>
          <a:p>
            <a:r>
              <a:rPr lang="en-ZA" dirty="0"/>
              <a:t>Add Footer Here</a:t>
            </a:r>
            <a:endParaRPr lang="en-US" dirty="0"/>
          </a:p>
        </p:txBody>
      </p:sp>
      <p:cxnSp>
        <p:nvCxnSpPr>
          <p:cNvPr id="7" name="Straight Connector 6">
            <a:extLst>
              <a:ext uri="{FF2B5EF4-FFF2-40B4-BE49-F238E27FC236}">
                <a16:creationId xmlns:a16="http://schemas.microsoft.com/office/drawing/2014/main" id="{FFB55B52-B62C-4800-AAC1-B15AF2FE1F45}"/>
              </a:ext>
            </a:extLst>
          </p:cNvPr>
          <p:cNvCxnSpPr/>
          <p:nvPr userDrawn="1"/>
        </p:nvCxnSpPr>
        <p:spPr>
          <a:xfrm>
            <a:off x="969179" y="1486603"/>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itle 4">
            <a:extLst>
              <a:ext uri="{FF2B5EF4-FFF2-40B4-BE49-F238E27FC236}">
                <a16:creationId xmlns:a16="http://schemas.microsoft.com/office/drawing/2014/main" id="{3DF0054B-B64C-418E-A1B8-428EE4A1DB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3955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3" name="Footer Placeholder 2"/>
          <p:cNvSpPr>
            <a:spLocks noGrp="1"/>
          </p:cNvSpPr>
          <p:nvPr>
            <p:ph type="ftr" sz="quarter" idx="11"/>
          </p:nvPr>
        </p:nvSpPr>
        <p:spPr/>
        <p:txBody>
          <a:bodyPr/>
          <a:lstStyle/>
          <a:p>
            <a:r>
              <a:rPr lang="en-ZA" dirty="0"/>
              <a:t>Add Footer Here </a:t>
            </a:r>
            <a:endParaRPr lang="en-US" dirty="0"/>
          </a:p>
        </p:txBody>
      </p:sp>
    </p:spTree>
    <p:extLst>
      <p:ext uri="{BB962C8B-B14F-4D97-AF65-F5344CB8AC3E}">
        <p14:creationId xmlns:p14="http://schemas.microsoft.com/office/powerpoint/2010/main" val="3771245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1435" y="1645522"/>
            <a:ext cx="4355382" cy="384085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68182" y="1645523"/>
            <a:ext cx="2700000" cy="383672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6" name="Footer Placeholder 5"/>
          <p:cNvSpPr>
            <a:spLocks noGrp="1"/>
          </p:cNvSpPr>
          <p:nvPr>
            <p:ph type="ftr" sz="quarter" idx="11"/>
          </p:nvPr>
        </p:nvSpPr>
        <p:spPr/>
        <p:txBody>
          <a:bodyPr/>
          <a:lstStyle/>
          <a:p>
            <a:r>
              <a:rPr lang="en-ZA" dirty="0"/>
              <a:t>Add Footer Here</a:t>
            </a:r>
            <a:endParaRPr lang="en-US" dirty="0"/>
          </a:p>
        </p:txBody>
      </p:sp>
      <p:cxnSp>
        <p:nvCxnSpPr>
          <p:cNvPr id="9" name="Straight Connector 8">
            <a:extLst>
              <a:ext uri="{FF2B5EF4-FFF2-40B4-BE49-F238E27FC236}">
                <a16:creationId xmlns:a16="http://schemas.microsoft.com/office/drawing/2014/main" id="{6CC09F73-0AD6-4A1E-A331-75A00B808982}"/>
              </a:ext>
            </a:extLst>
          </p:cNvPr>
          <p:cNvCxnSpPr/>
          <p:nvPr userDrawn="1"/>
        </p:nvCxnSpPr>
        <p:spPr>
          <a:xfrm>
            <a:off x="969179" y="1486603"/>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Title 6">
            <a:extLst>
              <a:ext uri="{FF2B5EF4-FFF2-40B4-BE49-F238E27FC236}">
                <a16:creationId xmlns:a16="http://schemas.microsoft.com/office/drawing/2014/main" id="{1B74F78C-6D32-47C3-ABB2-6E7092A9C4A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1653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Gallery ">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5296" y="3128471"/>
            <a:ext cx="2268000" cy="190656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5228" y="5144981"/>
            <a:ext cx="2277329" cy="80740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202488-4139-4052-B998-251C9C912739}" type="datetimeFigureOut">
              <a:rPr lang="en-US" smtClean="0"/>
              <a:t>10/16/2025</a:t>
            </a:fld>
            <a:endParaRPr lang="en-US" dirty="0"/>
          </a:p>
        </p:txBody>
      </p:sp>
      <p:sp>
        <p:nvSpPr>
          <p:cNvPr id="6" name="Footer Placeholder 5"/>
          <p:cNvSpPr>
            <a:spLocks noGrp="1"/>
          </p:cNvSpPr>
          <p:nvPr>
            <p:ph type="ftr" sz="quarter" idx="11"/>
          </p:nvPr>
        </p:nvSpPr>
        <p:spPr/>
        <p:txBody>
          <a:bodyPr/>
          <a:lstStyle/>
          <a:p>
            <a:r>
              <a:rPr lang="en-ZA" dirty="0"/>
              <a:t>Add Footer Here</a:t>
            </a:r>
            <a:endParaRPr lang="en-US" dirty="0"/>
          </a:p>
        </p:txBody>
      </p:sp>
      <p:cxnSp>
        <p:nvCxnSpPr>
          <p:cNvPr id="9" name="Straight Connector 8">
            <a:extLst>
              <a:ext uri="{FF2B5EF4-FFF2-40B4-BE49-F238E27FC236}">
                <a16:creationId xmlns:a16="http://schemas.microsoft.com/office/drawing/2014/main" id="{6CC09F73-0AD6-4A1E-A331-75A00B808982}"/>
              </a:ext>
            </a:extLst>
          </p:cNvPr>
          <p:cNvCxnSpPr/>
          <p:nvPr userDrawn="1"/>
        </p:nvCxnSpPr>
        <p:spPr>
          <a:xfrm>
            <a:off x="969179" y="1486603"/>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Content Placeholder 2">
            <a:extLst>
              <a:ext uri="{FF2B5EF4-FFF2-40B4-BE49-F238E27FC236}">
                <a16:creationId xmlns:a16="http://schemas.microsoft.com/office/drawing/2014/main" id="{9DE9A20D-024F-4A17-9B20-526AA4037253}"/>
              </a:ext>
            </a:extLst>
          </p:cNvPr>
          <p:cNvSpPr>
            <a:spLocks noGrp="1"/>
          </p:cNvSpPr>
          <p:nvPr>
            <p:ph idx="12"/>
          </p:nvPr>
        </p:nvSpPr>
        <p:spPr>
          <a:xfrm>
            <a:off x="3451581" y="3128471"/>
            <a:ext cx="2268000" cy="190656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37D8F60F-F9DD-4AAC-BF28-C004CCDF2D69}"/>
              </a:ext>
            </a:extLst>
          </p:cNvPr>
          <p:cNvSpPr>
            <a:spLocks noGrp="1"/>
          </p:cNvSpPr>
          <p:nvPr>
            <p:ph idx="13"/>
          </p:nvPr>
        </p:nvSpPr>
        <p:spPr>
          <a:xfrm>
            <a:off x="5905229" y="3128471"/>
            <a:ext cx="2268000" cy="190656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a:extLst>
              <a:ext uri="{FF2B5EF4-FFF2-40B4-BE49-F238E27FC236}">
                <a16:creationId xmlns:a16="http://schemas.microsoft.com/office/drawing/2014/main" id="{8F09FDD8-5B1C-4AAA-8EEC-0A77C9E477D1}"/>
              </a:ext>
            </a:extLst>
          </p:cNvPr>
          <p:cNvSpPr>
            <a:spLocks noGrp="1"/>
          </p:cNvSpPr>
          <p:nvPr>
            <p:ph type="body" sz="half" idx="14"/>
          </p:nvPr>
        </p:nvSpPr>
        <p:spPr>
          <a:xfrm>
            <a:off x="3446917" y="5144980"/>
            <a:ext cx="2277329" cy="80740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Text Placeholder 3">
            <a:extLst>
              <a:ext uri="{FF2B5EF4-FFF2-40B4-BE49-F238E27FC236}">
                <a16:creationId xmlns:a16="http://schemas.microsoft.com/office/drawing/2014/main" id="{E6DF0B7E-E17E-4875-966D-4DE67F755B71}"/>
              </a:ext>
            </a:extLst>
          </p:cNvPr>
          <p:cNvSpPr>
            <a:spLocks noGrp="1"/>
          </p:cNvSpPr>
          <p:nvPr>
            <p:ph type="body" sz="half" idx="15"/>
          </p:nvPr>
        </p:nvSpPr>
        <p:spPr>
          <a:xfrm>
            <a:off x="979940" y="5144979"/>
            <a:ext cx="2277329" cy="807405"/>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3" name="Straight Connector 12">
            <a:extLst>
              <a:ext uri="{FF2B5EF4-FFF2-40B4-BE49-F238E27FC236}">
                <a16:creationId xmlns:a16="http://schemas.microsoft.com/office/drawing/2014/main" id="{5685D963-B130-47E9-AFCC-AEBED2B1155B}"/>
              </a:ext>
            </a:extLst>
          </p:cNvPr>
          <p:cNvCxnSpPr>
            <a:cxnSpLocks/>
          </p:cNvCxnSpPr>
          <p:nvPr userDrawn="1"/>
        </p:nvCxnSpPr>
        <p:spPr>
          <a:xfrm>
            <a:off x="3363058" y="5144979"/>
            <a:ext cx="0" cy="807405"/>
          </a:xfrm>
          <a:prstGeom prst="line">
            <a:avLst/>
          </a:prstGeom>
          <a:ln w="19050">
            <a:solidFill>
              <a:schemeClr val="bg2">
                <a:lumMod val="75000"/>
              </a:schemeClr>
            </a:solidFill>
          </a:ln>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2FA9B6CF-713A-4942-BE35-A61AFCDDFD3D}"/>
              </a:ext>
            </a:extLst>
          </p:cNvPr>
          <p:cNvCxnSpPr>
            <a:cxnSpLocks/>
          </p:cNvCxnSpPr>
          <p:nvPr userDrawn="1"/>
        </p:nvCxnSpPr>
        <p:spPr>
          <a:xfrm>
            <a:off x="5818310" y="5144979"/>
            <a:ext cx="0" cy="807405"/>
          </a:xfrm>
          <a:prstGeom prst="line">
            <a:avLst/>
          </a:prstGeom>
          <a:ln w="19050">
            <a:solidFill>
              <a:schemeClr val="bg2">
                <a:lumMod val="75000"/>
              </a:schemeClr>
            </a:solidFill>
          </a:ln>
        </p:spPr>
        <p:style>
          <a:lnRef idx="3">
            <a:schemeClr val="accent1"/>
          </a:lnRef>
          <a:fillRef idx="0">
            <a:schemeClr val="accent1"/>
          </a:fillRef>
          <a:effectRef idx="2">
            <a:schemeClr val="accent1"/>
          </a:effectRef>
          <a:fontRef idx="minor">
            <a:schemeClr val="tx1"/>
          </a:fontRef>
        </p:style>
      </p:cxnSp>
      <p:sp>
        <p:nvSpPr>
          <p:cNvPr id="19" name="Text Placeholder 18">
            <a:extLst>
              <a:ext uri="{FF2B5EF4-FFF2-40B4-BE49-F238E27FC236}">
                <a16:creationId xmlns:a16="http://schemas.microsoft.com/office/drawing/2014/main" id="{93809A32-C7A4-4739-994B-BE492F855ACC}"/>
              </a:ext>
            </a:extLst>
          </p:cNvPr>
          <p:cNvSpPr>
            <a:spLocks noGrp="1"/>
          </p:cNvSpPr>
          <p:nvPr>
            <p:ph type="body" sz="quarter" idx="16"/>
          </p:nvPr>
        </p:nvSpPr>
        <p:spPr>
          <a:xfrm>
            <a:off x="968182" y="1617664"/>
            <a:ext cx="7213793" cy="133667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2C1ABD52-D5FE-4FC2-8449-5DA0E52853E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2703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8" name="Group 7"/>
          <p:cNvGrpSpPr/>
          <p:nvPr/>
        </p:nvGrpSpPr>
        <p:grpSpPr>
          <a:xfrm>
            <a:off x="5608041" y="482171"/>
            <a:ext cx="3055900"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088405" y="1129513"/>
            <a:ext cx="4149246"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3292" y="1122543"/>
            <a:ext cx="2093378"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87747" y="3145992"/>
            <a:ext cx="4143303"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427052" y="6332579"/>
            <a:ext cx="3236889" cy="320123"/>
          </a:xfrm>
        </p:spPr>
        <p:txBody>
          <a:bodyPr/>
          <a:lstStyle>
            <a:lvl1pPr algn="r">
              <a:defRPr/>
            </a:lvl1pPr>
          </a:lstStyle>
          <a:p>
            <a:fld id="{2D202488-4139-4052-B998-251C9C912739}" type="datetimeFigureOut">
              <a:rPr lang="en-US" smtClean="0"/>
              <a:pPr/>
              <a:t>10/16/2025</a:t>
            </a:fld>
            <a:endParaRPr lang="en-US" dirty="0"/>
          </a:p>
        </p:txBody>
      </p:sp>
      <p:sp>
        <p:nvSpPr>
          <p:cNvPr id="6" name="Footer Placeholder 5"/>
          <p:cNvSpPr>
            <a:spLocks noGrp="1"/>
          </p:cNvSpPr>
          <p:nvPr>
            <p:ph type="ftr" sz="quarter" idx="11"/>
          </p:nvPr>
        </p:nvSpPr>
        <p:spPr>
          <a:xfrm>
            <a:off x="1085537" y="6332579"/>
            <a:ext cx="4155753" cy="320931"/>
          </a:xfrm>
        </p:spPr>
        <p:txBody>
          <a:bodyPr/>
          <a:lstStyle/>
          <a:p>
            <a:r>
              <a:rPr lang="en-ZA" dirty="0"/>
              <a:t>Add Footer Here</a:t>
            </a:r>
            <a:endParaRPr lang="en-US" dirty="0"/>
          </a:p>
        </p:txBody>
      </p:sp>
      <p:cxnSp>
        <p:nvCxnSpPr>
          <p:cNvPr id="31" name="Straight Connector 30"/>
          <p:cNvCxnSpPr/>
          <p:nvPr/>
        </p:nvCxnSpPr>
        <p:spPr>
          <a:xfrm>
            <a:off x="1085537" y="3143605"/>
            <a:ext cx="414551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1589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2019477"/>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contrast="40000"/>
                    </a14:imgEffect>
                  </a14:imgLayer>
                </a14:imgProps>
              </a:ext>
              <a:ext uri="{28A0092B-C50C-407E-A947-70E740481C1C}">
                <a14:useLocalDpi xmlns:a14="http://schemas.microsoft.com/office/drawing/2010/main"/>
              </a:ext>
            </a:extLst>
          </a:blip>
          <a:srcRect b="-1562"/>
          <a:stretch/>
        </p:blipFill>
        <p:spPr bwMode="black">
          <a:xfrm>
            <a:off x="0" y="6126480"/>
            <a:ext cx="9144000" cy="742950"/>
          </a:xfrm>
          <a:prstGeom prst="rect">
            <a:avLst/>
          </a:prstGeom>
        </p:spPr>
      </p:pic>
      <p:sp>
        <p:nvSpPr>
          <p:cNvPr id="2" name="Title Placeholder 1"/>
          <p:cNvSpPr>
            <a:spLocks noGrp="1"/>
          </p:cNvSpPr>
          <p:nvPr>
            <p:ph type="title"/>
          </p:nvPr>
        </p:nvSpPr>
        <p:spPr>
          <a:xfrm>
            <a:off x="970773" y="804520"/>
            <a:ext cx="7202456"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70773" y="2015733"/>
            <a:ext cx="7202456"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547693" y="6340794"/>
            <a:ext cx="2625536" cy="309201"/>
          </a:xfrm>
          <a:prstGeom prst="rect">
            <a:avLst/>
          </a:prstGeom>
        </p:spPr>
        <p:txBody>
          <a:bodyPr vert="horz" lIns="91440" tIns="45720" rIns="91440" bIns="45720" rtlCol="0" anchor="ctr"/>
          <a:lstStyle>
            <a:lvl1pPr algn="r">
              <a:defRPr sz="1000">
                <a:solidFill>
                  <a:schemeClr val="bg1"/>
                </a:solidFill>
              </a:defRPr>
            </a:lvl1pPr>
          </a:lstStyle>
          <a:p>
            <a:fld id="{2D202488-4139-4052-B998-251C9C912739}" type="datetimeFigureOut">
              <a:rPr lang="en-US" smtClean="0"/>
              <a:pPr/>
              <a:t>10/16/2025</a:t>
            </a:fld>
            <a:endParaRPr lang="en-US" dirty="0"/>
          </a:p>
        </p:txBody>
      </p:sp>
      <p:sp>
        <p:nvSpPr>
          <p:cNvPr id="5" name="Footer Placeholder 4"/>
          <p:cNvSpPr>
            <a:spLocks noGrp="1"/>
          </p:cNvSpPr>
          <p:nvPr>
            <p:ph type="ftr" sz="quarter" idx="3"/>
          </p:nvPr>
        </p:nvSpPr>
        <p:spPr>
          <a:xfrm>
            <a:off x="970773" y="6339731"/>
            <a:ext cx="4454127" cy="309201"/>
          </a:xfrm>
          <a:prstGeom prst="rect">
            <a:avLst/>
          </a:prstGeom>
        </p:spPr>
        <p:txBody>
          <a:bodyPr vert="horz" lIns="91440" tIns="45720" rIns="91440" bIns="45720" rtlCol="0" anchor="ctr"/>
          <a:lstStyle>
            <a:lvl1pPr algn="l">
              <a:defRPr sz="1000">
                <a:solidFill>
                  <a:schemeClr val="bg1"/>
                </a:solidFill>
              </a:defRPr>
            </a:lvl1pPr>
          </a:lstStyle>
          <a:p>
            <a:r>
              <a:rPr lang="en-ZA" dirty="0"/>
              <a:t>Add Footer Here</a:t>
            </a:r>
            <a:endParaRPr lang="en-US" dirty="0"/>
          </a:p>
        </p:txBody>
      </p:sp>
      <p:cxnSp>
        <p:nvCxnSpPr>
          <p:cNvPr id="10" name="Straight Connector 9"/>
          <p:cNvCxnSpPr/>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5870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6" r:id="rId9"/>
    <p:sldLayoutId id="2147483693" r:id="rId10"/>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A56C-7A25-4BD4-AA72-5256E68BE4CB}"/>
              </a:ext>
            </a:extLst>
          </p:cNvPr>
          <p:cNvSpPr>
            <a:spLocks noGrp="1"/>
          </p:cNvSpPr>
          <p:nvPr>
            <p:ph type="ctrTitle"/>
          </p:nvPr>
        </p:nvSpPr>
        <p:spPr/>
        <p:txBody>
          <a:bodyPr>
            <a:normAutofit fontScale="90000"/>
          </a:bodyPr>
          <a:lstStyle/>
          <a:p>
            <a:r>
              <a:rPr lang="bg-BG" b="1" dirty="0"/>
              <a:t>алгоритми </a:t>
            </a:r>
            <a:r>
              <a:rPr lang="bg-BG" dirty="0"/>
              <a:t>- същност и свойства</a:t>
            </a:r>
            <a:endParaRPr lang="en-US" dirty="0"/>
          </a:p>
        </p:txBody>
      </p:sp>
      <p:pic>
        <p:nvPicPr>
          <p:cNvPr id="5" name="Graphic 4" descr="Brain in head">
            <a:extLst>
              <a:ext uri="{FF2B5EF4-FFF2-40B4-BE49-F238E27FC236}">
                <a16:creationId xmlns:a16="http://schemas.microsoft.com/office/drawing/2014/main" id="{D011E263-3212-4780-A140-E652B108BDC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546179" y="802298"/>
            <a:ext cx="1440000" cy="1440000"/>
          </a:xfrm>
          <a:prstGeom prst="rect">
            <a:avLst/>
          </a:prstGeom>
        </p:spPr>
      </p:pic>
    </p:spTree>
    <p:extLst>
      <p:ext uri="{BB962C8B-B14F-4D97-AF65-F5344CB8AC3E}">
        <p14:creationId xmlns:p14="http://schemas.microsoft.com/office/powerpoint/2010/main" val="410429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874644" y="804520"/>
            <a:ext cx="6361044" cy="1049235"/>
          </a:xfrm>
        </p:spPr>
        <p:txBody>
          <a:bodyPr/>
          <a:lstStyle/>
          <a:p>
            <a:r>
              <a:rPr lang="bg-BG" b="1" dirty="0">
                <a:solidFill>
                  <a:srgbClr val="C00000"/>
                </a:solidFill>
              </a:rPr>
              <a:t>1. СЪЩНОСТ</a:t>
            </a:r>
            <a:endParaRPr lang="en-US" b="1" dirty="0">
              <a:solidFill>
                <a:srgbClr val="C00000"/>
              </a:solidFill>
            </a:endParaRPr>
          </a:p>
        </p:txBody>
      </p: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970773" y="1505124"/>
            <a:ext cx="7202456" cy="3450613"/>
          </a:xfrm>
        </p:spPr>
        <p:txBody>
          <a:bodyPr/>
          <a:lstStyle/>
          <a:p>
            <a:pPr marL="0" indent="0">
              <a:buNone/>
            </a:pPr>
            <a:r>
              <a:rPr lang="bg-BG" sz="2400" b="1" dirty="0"/>
              <a:t>Алгоритъм</a:t>
            </a:r>
            <a:r>
              <a:rPr lang="bg-BG" sz="2400" dirty="0"/>
              <a:t> - последователност от действия, определени от правила, с които се решава дадена задача.</a:t>
            </a:r>
            <a:endParaRPr lang="en-US" sz="2400" dirty="0"/>
          </a:p>
          <a:p>
            <a:endParaRPr lang="en-US" dirty="0"/>
          </a:p>
        </p:txBody>
      </p:sp>
      <p:pic>
        <p:nvPicPr>
          <p:cNvPr id="4" name="Graphic 3" descr="Lightbulb">
            <a:extLst>
              <a:ext uri="{FF2B5EF4-FFF2-40B4-BE49-F238E27FC236}">
                <a16:creationId xmlns:a16="http://schemas.microsoft.com/office/drawing/2014/main" id="{5E124F8C-3984-4EEC-9BA8-3B255731F2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50779" y="343834"/>
            <a:ext cx="1122450" cy="1122450"/>
          </a:xfrm>
          <a:prstGeom prst="rect">
            <a:avLst/>
          </a:prstGeom>
        </p:spPr>
      </p:pic>
      <p:pic>
        <p:nvPicPr>
          <p:cNvPr id="5" name="Picture 4"/>
          <p:cNvPicPr>
            <a:picLocks noChangeAspect="1"/>
          </p:cNvPicPr>
          <p:nvPr/>
        </p:nvPicPr>
        <p:blipFill>
          <a:blip r:embed="rId5"/>
          <a:stretch>
            <a:fillRect/>
          </a:stretch>
        </p:blipFill>
        <p:spPr>
          <a:xfrm>
            <a:off x="1086678" y="3132919"/>
            <a:ext cx="2277027" cy="30360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3856383" y="3326296"/>
            <a:ext cx="4412975" cy="2308324"/>
          </a:xfrm>
          <a:prstGeom prst="rect">
            <a:avLst/>
          </a:prstGeom>
          <a:noFill/>
        </p:spPr>
        <p:txBody>
          <a:bodyPr wrap="square" rtlCol="0">
            <a:spAutoFit/>
          </a:bodyPr>
          <a:lstStyle/>
          <a:p>
            <a:r>
              <a:rPr lang="bg-BG" b="1" dirty="0">
                <a:solidFill>
                  <a:srgbClr val="0070C0"/>
                </a:solidFill>
              </a:rPr>
              <a:t>Мохамед ал-Хорезми</a:t>
            </a:r>
          </a:p>
          <a:p>
            <a:r>
              <a:rPr lang="bg-BG" dirty="0"/>
              <a:t>Думата "алгоритъм" произлиза от името на персийския учен, роден на територията на днешен Узбекистан. През по-голямата част от живота си е творил в гр. Багдад.</a:t>
            </a:r>
          </a:p>
          <a:p>
            <a:r>
              <a:rPr lang="bg-BG" dirty="0"/>
              <a:t>Има голям принос в развитието на математиката, географията, астрономията и картографията.</a:t>
            </a:r>
          </a:p>
        </p:txBody>
      </p:sp>
    </p:spTree>
    <p:extLst>
      <p:ext uri="{BB962C8B-B14F-4D97-AF65-F5344CB8AC3E}">
        <p14:creationId xmlns:p14="http://schemas.microsoft.com/office/powerpoint/2010/main" val="2094298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D3E-5E33-4EB5-A2CE-C636605E633F}"/>
              </a:ext>
            </a:extLst>
          </p:cNvPr>
          <p:cNvSpPr>
            <a:spLocks noGrp="1"/>
          </p:cNvSpPr>
          <p:nvPr>
            <p:ph type="title"/>
          </p:nvPr>
        </p:nvSpPr>
        <p:spPr>
          <a:xfrm>
            <a:off x="870628" y="822036"/>
            <a:ext cx="8512247" cy="628235"/>
          </a:xfrm>
        </p:spPr>
        <p:txBody>
          <a:bodyPr/>
          <a:lstStyle/>
          <a:p>
            <a:r>
              <a:rPr lang="bg-BG" b="1" dirty="0">
                <a:solidFill>
                  <a:srgbClr val="C00000"/>
                </a:solidFill>
              </a:rPr>
              <a:t>2. свойства</a:t>
            </a:r>
            <a:endParaRPr lang="en-US" b="1" dirty="0">
              <a:solidFill>
                <a:srgbClr val="C00000"/>
              </a:solidFill>
            </a:endParaRPr>
          </a:p>
        </p:txBody>
      </p:sp>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870628" y="1583599"/>
            <a:ext cx="7217436" cy="3889337"/>
          </a:xfrm>
        </p:spPr>
        <p:txBody>
          <a:bodyPr>
            <a:noAutofit/>
          </a:bodyPr>
          <a:lstStyle/>
          <a:p>
            <a:pPr marL="0" indent="0">
              <a:buNone/>
            </a:pPr>
            <a:r>
              <a:rPr lang="bg-BG" sz="1800" b="1" dirty="0"/>
              <a:t>Компютърните алгоритми притежават следните свойства:</a:t>
            </a:r>
          </a:p>
        </p:txBody>
      </p:sp>
      <p:pic>
        <p:nvPicPr>
          <p:cNvPr id="6" name="Graphic 5" descr="Tools">
            <a:extLst>
              <a:ext uri="{FF2B5EF4-FFF2-40B4-BE49-F238E27FC236}">
                <a16:creationId xmlns:a16="http://schemas.microsoft.com/office/drawing/2014/main" id="{A0524D64-7C99-4DD6-A26E-C33BE01EC4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27593" y="406271"/>
            <a:ext cx="1044000" cy="1044000"/>
          </a:xfrm>
          <a:prstGeom prst="rect">
            <a:avLst/>
          </a:prstGeom>
        </p:spPr>
      </p:pic>
      <p:sp>
        <p:nvSpPr>
          <p:cNvPr id="4" name="Rectangle 3"/>
          <p:cNvSpPr/>
          <p:nvPr/>
        </p:nvSpPr>
        <p:spPr>
          <a:xfrm>
            <a:off x="369455" y="2175168"/>
            <a:ext cx="8774545" cy="3972049"/>
          </a:xfrm>
          <a:prstGeom prst="rect">
            <a:avLst/>
          </a:prstGeom>
        </p:spPr>
        <p:txBody>
          <a:bodyPr wrap="square">
            <a:spAutoFit/>
          </a:bodyPr>
          <a:lstStyle/>
          <a:p>
            <a:pPr lvl="0" defTabSz="914400">
              <a:buClr>
                <a:srgbClr val="B71E42"/>
              </a:buClr>
              <a:buSzPct val="100000"/>
            </a:pPr>
            <a:r>
              <a:rPr lang="bg-BG" sz="1600" dirty="0">
                <a:solidFill>
                  <a:prstClr val="black"/>
                </a:solidFill>
              </a:rPr>
              <a:t>а) </a:t>
            </a:r>
            <a:r>
              <a:rPr lang="bg-BG" sz="1600" b="1" dirty="0">
                <a:solidFill>
                  <a:prstClr val="black"/>
                </a:solidFill>
              </a:rPr>
              <a:t>определеност </a:t>
            </a:r>
            <a:r>
              <a:rPr lang="bg-BG" sz="1600" dirty="0">
                <a:solidFill>
                  <a:prstClr val="black"/>
                </a:solidFill>
              </a:rPr>
              <a:t>(детерминираност) - алгоритъмът може да се изпълни многократно от различни хора, но за едни и същи начални данни се получава един и същ резултат</a:t>
            </a:r>
            <a:endParaRPr lang="en-US" sz="1600" dirty="0">
              <a:solidFill>
                <a:prstClr val="black"/>
              </a:solidFill>
            </a:endParaRPr>
          </a:p>
          <a:p>
            <a:pPr lvl="0" defTabSz="914400">
              <a:buClr>
                <a:srgbClr val="B71E42"/>
              </a:buClr>
              <a:buSzPct val="100000"/>
            </a:pPr>
            <a:endParaRPr lang="bg-BG" sz="800" dirty="0">
              <a:solidFill>
                <a:prstClr val="black"/>
              </a:solidFill>
            </a:endParaRPr>
          </a:p>
          <a:p>
            <a:pPr lvl="0" defTabSz="914400">
              <a:buClr>
                <a:srgbClr val="B71E42"/>
              </a:buClr>
              <a:buSzPct val="100000"/>
            </a:pPr>
            <a:r>
              <a:rPr lang="bg-BG" sz="1600" dirty="0">
                <a:solidFill>
                  <a:prstClr val="black"/>
                </a:solidFill>
              </a:rPr>
              <a:t>б) </a:t>
            </a:r>
            <a:r>
              <a:rPr lang="bg-BG" sz="1600" b="1" dirty="0">
                <a:solidFill>
                  <a:prstClr val="black"/>
                </a:solidFill>
              </a:rPr>
              <a:t>масовост </a:t>
            </a:r>
            <a:r>
              <a:rPr lang="bg-BG" sz="1600" dirty="0">
                <a:solidFill>
                  <a:prstClr val="black"/>
                </a:solidFill>
              </a:rPr>
              <a:t>- алгоритъмът трябва да е приложим не за една конкретна задача, а за цял клас еднотипни задачи</a:t>
            </a:r>
            <a:endParaRPr lang="en-US" sz="1600" dirty="0">
              <a:solidFill>
                <a:prstClr val="black"/>
              </a:solidFill>
            </a:endParaRPr>
          </a:p>
          <a:p>
            <a:pPr lvl="0" defTabSz="914400">
              <a:buClr>
                <a:srgbClr val="B71E42"/>
              </a:buClr>
              <a:buSzPct val="100000"/>
            </a:pPr>
            <a:endParaRPr lang="bg-BG" sz="800" dirty="0">
              <a:solidFill>
                <a:prstClr val="black"/>
              </a:solidFill>
            </a:endParaRPr>
          </a:p>
          <a:p>
            <a:pPr lvl="0" defTabSz="914400">
              <a:buClr>
                <a:srgbClr val="B71E42"/>
              </a:buClr>
              <a:buSzPct val="100000"/>
            </a:pPr>
            <a:r>
              <a:rPr lang="bg-BG" sz="1600" dirty="0">
                <a:solidFill>
                  <a:prstClr val="black"/>
                </a:solidFill>
              </a:rPr>
              <a:t>в) </a:t>
            </a:r>
            <a:r>
              <a:rPr lang="bg-BG" sz="1600" b="1" dirty="0">
                <a:solidFill>
                  <a:prstClr val="black"/>
                </a:solidFill>
              </a:rPr>
              <a:t>крайност</a:t>
            </a:r>
            <a:r>
              <a:rPr lang="bg-BG" sz="1600" dirty="0">
                <a:solidFill>
                  <a:prstClr val="black"/>
                </a:solidFill>
              </a:rPr>
              <a:t> - алгоритъмът се изпълнява за краен брой стъпки и дава краен резултат</a:t>
            </a:r>
            <a:endParaRPr lang="en-US" sz="1600" dirty="0">
              <a:solidFill>
                <a:prstClr val="black"/>
              </a:solidFill>
            </a:endParaRPr>
          </a:p>
          <a:p>
            <a:pPr lvl="0" defTabSz="914400">
              <a:buClr>
                <a:srgbClr val="B71E42"/>
              </a:buClr>
              <a:buSzPct val="100000"/>
            </a:pPr>
            <a:endParaRPr lang="bg-BG" sz="800" dirty="0">
              <a:solidFill>
                <a:prstClr val="black"/>
              </a:solidFill>
            </a:endParaRPr>
          </a:p>
          <a:p>
            <a:pPr lvl="0" defTabSz="914400">
              <a:buClr>
                <a:srgbClr val="B71E42"/>
              </a:buClr>
              <a:buSzPct val="100000"/>
            </a:pPr>
            <a:r>
              <a:rPr lang="bg-BG" sz="1600" dirty="0">
                <a:solidFill>
                  <a:prstClr val="black"/>
                </a:solidFill>
              </a:rPr>
              <a:t>г) </a:t>
            </a:r>
            <a:r>
              <a:rPr lang="bg-BG" sz="1600" b="1" dirty="0">
                <a:solidFill>
                  <a:prstClr val="black"/>
                </a:solidFill>
              </a:rPr>
              <a:t>резултатност - </a:t>
            </a:r>
            <a:r>
              <a:rPr lang="bg-BG" sz="1600" dirty="0">
                <a:solidFill>
                  <a:prstClr val="black"/>
                </a:solidFill>
              </a:rPr>
              <a:t>след изпълнението на алгоритъма се получава еднозначно определен резултат</a:t>
            </a:r>
            <a:endParaRPr lang="en-US" sz="1600" dirty="0">
              <a:solidFill>
                <a:prstClr val="black"/>
              </a:solidFill>
            </a:endParaRPr>
          </a:p>
          <a:p>
            <a:pPr lvl="0" defTabSz="914400">
              <a:buClr>
                <a:srgbClr val="B71E42"/>
              </a:buClr>
              <a:buSzPct val="100000"/>
            </a:pPr>
            <a:endParaRPr lang="en-US" sz="800" dirty="0">
              <a:solidFill>
                <a:prstClr val="black"/>
              </a:solidFill>
            </a:endParaRPr>
          </a:p>
          <a:p>
            <a:pPr lvl="0" defTabSz="914400">
              <a:buClr>
                <a:srgbClr val="B71E42"/>
              </a:buClr>
              <a:buSzPct val="100000"/>
            </a:pPr>
            <a:r>
              <a:rPr lang="ru-RU" sz="1600" dirty="0">
                <a:solidFill>
                  <a:prstClr val="black"/>
                </a:solidFill>
              </a:rPr>
              <a:t>д)</a:t>
            </a:r>
            <a:r>
              <a:rPr lang="ru-RU" sz="1600" b="1" dirty="0">
                <a:solidFill>
                  <a:prstClr val="black"/>
                </a:solidFill>
              </a:rPr>
              <a:t> </a:t>
            </a:r>
            <a:r>
              <a:rPr lang="ru-RU" sz="1600" b="1" dirty="0" err="1">
                <a:solidFill>
                  <a:prstClr val="black"/>
                </a:solidFill>
              </a:rPr>
              <a:t>дискретност</a:t>
            </a:r>
            <a:r>
              <a:rPr lang="ru-RU" sz="1600" b="1" dirty="0">
                <a:solidFill>
                  <a:prstClr val="black"/>
                </a:solidFill>
              </a:rPr>
              <a:t> </a:t>
            </a:r>
            <a:r>
              <a:rPr lang="ru-RU" sz="1600" dirty="0">
                <a:solidFill>
                  <a:prstClr val="black"/>
                </a:solidFill>
              </a:rPr>
              <a:t>- </a:t>
            </a:r>
            <a:r>
              <a:rPr lang="ru-RU" sz="1600" dirty="0" err="1">
                <a:solidFill>
                  <a:prstClr val="black"/>
                </a:solidFill>
              </a:rPr>
              <a:t>всеки</a:t>
            </a:r>
            <a:r>
              <a:rPr lang="ru-RU" sz="1600" dirty="0">
                <a:solidFill>
                  <a:prstClr val="black"/>
                </a:solidFill>
              </a:rPr>
              <a:t> </a:t>
            </a:r>
            <a:r>
              <a:rPr lang="ru-RU" sz="1600" dirty="0" err="1">
                <a:solidFill>
                  <a:prstClr val="black"/>
                </a:solidFill>
              </a:rPr>
              <a:t>алгоритъм</a:t>
            </a:r>
            <a:r>
              <a:rPr lang="ru-RU" sz="1600" dirty="0">
                <a:solidFill>
                  <a:prstClr val="black"/>
                </a:solidFill>
              </a:rPr>
              <a:t> се </a:t>
            </a:r>
            <a:r>
              <a:rPr lang="ru-RU" sz="1600" dirty="0" err="1">
                <a:solidFill>
                  <a:prstClr val="black"/>
                </a:solidFill>
              </a:rPr>
              <a:t>състои</a:t>
            </a:r>
            <a:r>
              <a:rPr lang="ru-RU" sz="1600" dirty="0">
                <a:solidFill>
                  <a:prstClr val="black"/>
                </a:solidFill>
              </a:rPr>
              <a:t> от </a:t>
            </a:r>
            <a:r>
              <a:rPr lang="ru-RU" sz="1600" dirty="0" err="1">
                <a:solidFill>
                  <a:prstClr val="black"/>
                </a:solidFill>
              </a:rPr>
              <a:t>краен</a:t>
            </a:r>
            <a:r>
              <a:rPr lang="ru-RU" sz="1600" dirty="0">
                <a:solidFill>
                  <a:prstClr val="black"/>
                </a:solidFill>
              </a:rPr>
              <a:t> </a:t>
            </a:r>
            <a:r>
              <a:rPr lang="ru-RU" sz="1600" dirty="0" err="1">
                <a:solidFill>
                  <a:prstClr val="black"/>
                </a:solidFill>
              </a:rPr>
              <a:t>брой</a:t>
            </a:r>
            <a:r>
              <a:rPr lang="ru-RU" sz="1600" dirty="0">
                <a:solidFill>
                  <a:prstClr val="black"/>
                </a:solidFill>
              </a:rPr>
              <a:t> </a:t>
            </a:r>
            <a:r>
              <a:rPr lang="ru-RU" sz="1600" dirty="0" err="1">
                <a:solidFill>
                  <a:prstClr val="black"/>
                </a:solidFill>
              </a:rPr>
              <a:t>стъпки</a:t>
            </a:r>
            <a:r>
              <a:rPr lang="ru-RU" sz="1600" dirty="0">
                <a:solidFill>
                  <a:prstClr val="black"/>
                </a:solidFill>
              </a:rPr>
              <a:t>, </a:t>
            </a:r>
            <a:r>
              <a:rPr lang="ru-RU" sz="1600" dirty="0" err="1">
                <a:solidFill>
                  <a:prstClr val="black"/>
                </a:solidFill>
              </a:rPr>
              <a:t>които</a:t>
            </a:r>
            <a:r>
              <a:rPr lang="ru-RU" sz="1600" dirty="0">
                <a:solidFill>
                  <a:prstClr val="black"/>
                </a:solidFill>
              </a:rPr>
              <a:t> се </a:t>
            </a:r>
            <a:r>
              <a:rPr lang="ru-RU" sz="1600" dirty="0" err="1">
                <a:solidFill>
                  <a:prstClr val="black"/>
                </a:solidFill>
              </a:rPr>
              <a:t>изпълняват</a:t>
            </a:r>
            <a:r>
              <a:rPr lang="ru-RU" sz="1600" dirty="0">
                <a:solidFill>
                  <a:prstClr val="black"/>
                </a:solidFill>
              </a:rPr>
              <a:t> за </a:t>
            </a:r>
            <a:r>
              <a:rPr lang="ru-RU" sz="1600" dirty="0" err="1">
                <a:solidFill>
                  <a:prstClr val="black"/>
                </a:solidFill>
              </a:rPr>
              <a:t>крайно</a:t>
            </a:r>
            <a:r>
              <a:rPr lang="ru-RU" sz="1600" dirty="0">
                <a:solidFill>
                  <a:prstClr val="black"/>
                </a:solidFill>
              </a:rPr>
              <a:t> </a:t>
            </a:r>
            <a:r>
              <a:rPr lang="ru-RU" sz="1600" dirty="0" err="1">
                <a:solidFill>
                  <a:prstClr val="black"/>
                </a:solidFill>
              </a:rPr>
              <a:t>време</a:t>
            </a:r>
            <a:endParaRPr lang="ru-RU" sz="1600" dirty="0">
              <a:solidFill>
                <a:prstClr val="black"/>
              </a:solidFill>
            </a:endParaRPr>
          </a:p>
          <a:p>
            <a:pPr lvl="0" defTabSz="914400">
              <a:buClr>
                <a:srgbClr val="B71E42"/>
              </a:buClr>
              <a:buSzPct val="100000"/>
            </a:pPr>
            <a:endParaRPr lang="ru-RU" sz="800" dirty="0">
              <a:solidFill>
                <a:prstClr val="black"/>
              </a:solidFill>
            </a:endParaRPr>
          </a:p>
          <a:p>
            <a:pPr lvl="0" defTabSz="914400">
              <a:buClr>
                <a:srgbClr val="B71E42"/>
              </a:buClr>
              <a:buSzPct val="100000"/>
            </a:pPr>
            <a:r>
              <a:rPr lang="ru-RU" sz="1600" dirty="0">
                <a:solidFill>
                  <a:prstClr val="black"/>
                </a:solidFill>
              </a:rPr>
              <a:t>е) </a:t>
            </a:r>
            <a:r>
              <a:rPr lang="ru-RU" sz="1600" b="1" dirty="0" err="1">
                <a:solidFill>
                  <a:prstClr val="black"/>
                </a:solidFill>
              </a:rPr>
              <a:t>формалност</a:t>
            </a:r>
            <a:r>
              <a:rPr lang="ru-RU" sz="1600" dirty="0">
                <a:solidFill>
                  <a:prstClr val="black"/>
                </a:solidFill>
              </a:rPr>
              <a:t> - </a:t>
            </a:r>
            <a:r>
              <a:rPr lang="ru-RU" sz="1600" dirty="0" err="1">
                <a:solidFill>
                  <a:prstClr val="black"/>
                </a:solidFill>
              </a:rPr>
              <a:t>алгоритъмът</a:t>
            </a:r>
            <a:r>
              <a:rPr lang="ru-RU" sz="1600" dirty="0">
                <a:solidFill>
                  <a:prstClr val="black"/>
                </a:solidFill>
              </a:rPr>
              <a:t> </a:t>
            </a:r>
            <a:r>
              <a:rPr lang="ru-RU" sz="1600" dirty="0" err="1">
                <a:solidFill>
                  <a:prstClr val="black"/>
                </a:solidFill>
              </a:rPr>
              <a:t>трябва</a:t>
            </a:r>
            <a:r>
              <a:rPr lang="ru-RU" sz="1600" dirty="0">
                <a:solidFill>
                  <a:prstClr val="black"/>
                </a:solidFill>
              </a:rPr>
              <a:t> да се </a:t>
            </a:r>
            <a:r>
              <a:rPr lang="ru-RU" sz="1600" dirty="0" err="1">
                <a:solidFill>
                  <a:prstClr val="black"/>
                </a:solidFill>
              </a:rPr>
              <a:t>изпълнява</a:t>
            </a:r>
            <a:r>
              <a:rPr lang="ru-RU" sz="1600" dirty="0">
                <a:solidFill>
                  <a:prstClr val="black"/>
                </a:solidFill>
              </a:rPr>
              <a:t> </a:t>
            </a:r>
            <a:r>
              <a:rPr lang="ru-RU" sz="1600" dirty="0" err="1">
                <a:solidFill>
                  <a:prstClr val="black"/>
                </a:solidFill>
              </a:rPr>
              <a:t>стъпка</a:t>
            </a:r>
            <a:r>
              <a:rPr lang="ru-RU" sz="1600" dirty="0">
                <a:solidFill>
                  <a:prstClr val="black"/>
                </a:solidFill>
              </a:rPr>
              <a:t> след </a:t>
            </a:r>
            <a:r>
              <a:rPr lang="ru-RU" sz="1600" dirty="0" err="1">
                <a:solidFill>
                  <a:prstClr val="black"/>
                </a:solidFill>
              </a:rPr>
              <a:t>стъпка</a:t>
            </a:r>
            <a:endParaRPr lang="ru-RU" sz="1600" dirty="0">
              <a:solidFill>
                <a:prstClr val="black"/>
              </a:solidFill>
            </a:endParaRPr>
          </a:p>
          <a:p>
            <a:pPr lvl="0" defTabSz="914400">
              <a:buClr>
                <a:srgbClr val="B71E42"/>
              </a:buClr>
              <a:buSzPct val="100000"/>
            </a:pPr>
            <a:endParaRPr lang="ru-RU" sz="800" dirty="0">
              <a:solidFill>
                <a:prstClr val="black"/>
              </a:solidFill>
            </a:endParaRPr>
          </a:p>
          <a:p>
            <a:pPr lvl="0" defTabSz="914400">
              <a:buClr>
                <a:srgbClr val="B71E42"/>
              </a:buClr>
              <a:buSzPct val="100000"/>
            </a:pPr>
            <a:r>
              <a:rPr lang="ru-RU" sz="1600" dirty="0">
                <a:solidFill>
                  <a:prstClr val="black"/>
                </a:solidFill>
              </a:rPr>
              <a:t>ж) </a:t>
            </a:r>
            <a:r>
              <a:rPr lang="ru-RU" sz="1600" b="1" dirty="0" err="1">
                <a:solidFill>
                  <a:prstClr val="black"/>
                </a:solidFill>
              </a:rPr>
              <a:t>сложност</a:t>
            </a:r>
            <a:r>
              <a:rPr lang="ru-RU" sz="1600" dirty="0">
                <a:solidFill>
                  <a:prstClr val="black"/>
                </a:solidFill>
              </a:rPr>
              <a:t> - </a:t>
            </a:r>
            <a:r>
              <a:rPr lang="ru-RU" sz="1600" dirty="0" err="1">
                <a:solidFill>
                  <a:prstClr val="black"/>
                </a:solidFill>
              </a:rPr>
              <a:t>сложността</a:t>
            </a:r>
            <a:r>
              <a:rPr lang="ru-RU" sz="1600" dirty="0">
                <a:solidFill>
                  <a:prstClr val="black"/>
                </a:solidFill>
              </a:rPr>
              <a:t> </a:t>
            </a:r>
            <a:r>
              <a:rPr lang="ru-RU" sz="1600" dirty="0" err="1">
                <a:solidFill>
                  <a:prstClr val="black"/>
                </a:solidFill>
              </a:rPr>
              <a:t>обикновено</a:t>
            </a:r>
            <a:r>
              <a:rPr lang="ru-RU" sz="1600" dirty="0">
                <a:solidFill>
                  <a:prstClr val="black"/>
                </a:solidFill>
              </a:rPr>
              <a:t> се </a:t>
            </a:r>
            <a:r>
              <a:rPr lang="ru-RU" sz="1600" dirty="0" err="1">
                <a:solidFill>
                  <a:prstClr val="black"/>
                </a:solidFill>
              </a:rPr>
              <a:t>оценява</a:t>
            </a:r>
            <a:r>
              <a:rPr lang="ru-RU" sz="1600" dirty="0">
                <a:solidFill>
                  <a:prstClr val="black"/>
                </a:solidFill>
              </a:rPr>
              <a:t> с </a:t>
            </a:r>
            <a:r>
              <a:rPr lang="ru-RU" sz="1600" dirty="0" err="1">
                <a:solidFill>
                  <a:prstClr val="black"/>
                </a:solidFill>
              </a:rPr>
              <a:t>приблизителния</a:t>
            </a:r>
            <a:r>
              <a:rPr lang="ru-RU" sz="1600" dirty="0">
                <a:solidFill>
                  <a:prstClr val="black"/>
                </a:solidFill>
              </a:rPr>
              <a:t> </a:t>
            </a:r>
            <a:r>
              <a:rPr lang="ru-RU" sz="1600" dirty="0" err="1">
                <a:solidFill>
                  <a:prstClr val="black"/>
                </a:solidFill>
              </a:rPr>
              <a:t>брой</a:t>
            </a:r>
            <a:r>
              <a:rPr lang="ru-RU" sz="1600" dirty="0">
                <a:solidFill>
                  <a:prstClr val="black"/>
                </a:solidFill>
              </a:rPr>
              <a:t> </a:t>
            </a:r>
            <a:r>
              <a:rPr lang="ru-RU" sz="1600" dirty="0" err="1">
                <a:solidFill>
                  <a:prstClr val="black"/>
                </a:solidFill>
              </a:rPr>
              <a:t>стъпки</a:t>
            </a:r>
            <a:r>
              <a:rPr lang="ru-RU" sz="1600" dirty="0">
                <a:solidFill>
                  <a:prstClr val="black"/>
                </a:solidFill>
              </a:rPr>
              <a:t> за </a:t>
            </a:r>
            <a:r>
              <a:rPr lang="ru-RU" sz="1600" dirty="0" err="1">
                <a:solidFill>
                  <a:prstClr val="black"/>
                </a:solidFill>
              </a:rPr>
              <a:t>изпълнение</a:t>
            </a:r>
            <a:r>
              <a:rPr lang="ru-RU" sz="1600" dirty="0">
                <a:solidFill>
                  <a:prstClr val="black"/>
                </a:solidFill>
              </a:rPr>
              <a:t> на даден </a:t>
            </a:r>
            <a:r>
              <a:rPr lang="ru-RU" sz="1600" dirty="0" err="1">
                <a:solidFill>
                  <a:prstClr val="black"/>
                </a:solidFill>
              </a:rPr>
              <a:t>алгоритъм</a:t>
            </a:r>
            <a:endParaRPr lang="ru-RU" sz="1600" dirty="0">
              <a:solidFill>
                <a:prstClr val="black"/>
              </a:solidFill>
            </a:endParaRPr>
          </a:p>
          <a:p>
            <a:pPr lvl="0" defTabSz="914400">
              <a:lnSpc>
                <a:spcPct val="120000"/>
              </a:lnSpc>
              <a:spcBef>
                <a:spcPts val="1000"/>
              </a:spcBef>
              <a:buClr>
                <a:srgbClr val="B71E42"/>
              </a:buClr>
              <a:buSzPct val="100000"/>
            </a:pPr>
            <a:endParaRPr lang="bg-BG" dirty="0">
              <a:solidFill>
                <a:prstClr val="black"/>
              </a:solidFill>
            </a:endParaRPr>
          </a:p>
        </p:txBody>
      </p:sp>
    </p:spTree>
    <p:extLst>
      <p:ext uri="{BB962C8B-B14F-4D97-AF65-F5344CB8AC3E}">
        <p14:creationId xmlns:p14="http://schemas.microsoft.com/office/powerpoint/2010/main" val="271293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AB76F9-EC8D-4AB2-82CA-6792E21068E3}"/>
              </a:ext>
            </a:extLst>
          </p:cNvPr>
          <p:cNvSpPr>
            <a:spLocks noGrp="1"/>
          </p:cNvSpPr>
          <p:nvPr>
            <p:ph type="title"/>
          </p:nvPr>
        </p:nvSpPr>
        <p:spPr/>
        <p:txBody>
          <a:bodyPr/>
          <a:lstStyle/>
          <a:p>
            <a:r>
              <a:rPr lang="en-US" b="1" dirty="0">
                <a:solidFill>
                  <a:srgbClr val="C00000"/>
                </a:solidFill>
              </a:rPr>
              <a:t>3. </a:t>
            </a:r>
            <a:r>
              <a:rPr lang="bg-BG" b="1" dirty="0">
                <a:solidFill>
                  <a:srgbClr val="C00000"/>
                </a:solidFill>
              </a:rPr>
              <a:t>Видове алгоритми</a:t>
            </a:r>
            <a:endParaRPr lang="en-US" dirty="0"/>
          </a:p>
        </p:txBody>
      </p:sp>
      <p:sp>
        <p:nvSpPr>
          <p:cNvPr id="4" name="Rectangle 3">
            <a:extLst>
              <a:ext uri="{FF2B5EF4-FFF2-40B4-BE49-F238E27FC236}">
                <a16:creationId xmlns:a16="http://schemas.microsoft.com/office/drawing/2014/main" id="{046B845E-307E-47D2-A2D4-B92D5832FD65}"/>
              </a:ext>
            </a:extLst>
          </p:cNvPr>
          <p:cNvSpPr/>
          <p:nvPr/>
        </p:nvSpPr>
        <p:spPr>
          <a:xfrm>
            <a:off x="970771" y="1712746"/>
            <a:ext cx="3950853" cy="2779864"/>
          </a:xfrm>
          <a:prstGeom prst="rect">
            <a:avLst/>
          </a:prstGeom>
        </p:spPr>
        <p:txBody>
          <a:bodyPr wrap="square">
            <a:spAutoFit/>
          </a:bodyPr>
          <a:lstStyle/>
          <a:p>
            <a:pPr lvl="0" defTabSz="914400">
              <a:lnSpc>
                <a:spcPct val="120000"/>
              </a:lnSpc>
              <a:spcBef>
                <a:spcPts val="1000"/>
              </a:spcBef>
              <a:buClr>
                <a:srgbClr val="B71E42"/>
              </a:buClr>
              <a:buSzPct val="100000"/>
            </a:pPr>
            <a:r>
              <a:rPr lang="bg-BG" sz="2000" dirty="0">
                <a:solidFill>
                  <a:prstClr val="black"/>
                </a:solidFill>
              </a:rPr>
              <a:t>а) </a:t>
            </a:r>
            <a:r>
              <a:rPr lang="bg-BG" sz="2000" b="1" dirty="0">
                <a:solidFill>
                  <a:prstClr val="black"/>
                </a:solidFill>
              </a:rPr>
              <a:t>линеен </a:t>
            </a:r>
            <a:r>
              <a:rPr lang="bg-BG" sz="2000" dirty="0">
                <a:solidFill>
                  <a:prstClr val="black"/>
                </a:solidFill>
              </a:rPr>
              <a:t>- последователността от действия е винаги една и съща и изпълнението "върви" по едно направление.</a:t>
            </a:r>
          </a:p>
          <a:p>
            <a:pPr lvl="0" defTabSz="914400">
              <a:lnSpc>
                <a:spcPct val="120000"/>
              </a:lnSpc>
              <a:spcBef>
                <a:spcPts val="1000"/>
              </a:spcBef>
              <a:buClr>
                <a:srgbClr val="B71E42"/>
              </a:buClr>
              <a:buSzPct val="100000"/>
            </a:pPr>
            <a:r>
              <a:rPr lang="bg-BG" sz="2000" dirty="0">
                <a:solidFill>
                  <a:prstClr val="black"/>
                </a:solidFill>
              </a:rPr>
              <a:t>Всяка стъпка има точно една предхождаща и точно една следваща я.</a:t>
            </a:r>
          </a:p>
        </p:txBody>
      </p:sp>
      <p:pic>
        <p:nvPicPr>
          <p:cNvPr id="5" name="Picture 4">
            <a:extLst>
              <a:ext uri="{FF2B5EF4-FFF2-40B4-BE49-F238E27FC236}">
                <a16:creationId xmlns:a16="http://schemas.microsoft.com/office/drawing/2014/main" id="{09AF2930-6D9B-4B95-A16D-EB61DE4F77D1}"/>
              </a:ext>
            </a:extLst>
          </p:cNvPr>
          <p:cNvPicPr>
            <a:picLocks noChangeAspect="1"/>
          </p:cNvPicPr>
          <p:nvPr/>
        </p:nvPicPr>
        <p:blipFill rotWithShape="1">
          <a:blip r:embed="rId2">
            <a:extLst>
              <a:ext uri="{28A0092B-C50C-407E-A947-70E740481C1C}">
                <a14:useLocalDpi xmlns:a14="http://schemas.microsoft.com/office/drawing/2010/main" val="0"/>
              </a:ext>
            </a:extLst>
          </a:blip>
          <a:srcRect l="20440" t="57348" r="49210" b="14720"/>
          <a:stretch/>
        </p:blipFill>
        <p:spPr>
          <a:xfrm>
            <a:off x="5499652" y="1620317"/>
            <a:ext cx="2673577" cy="3505918"/>
          </a:xfrm>
          <a:prstGeom prst="rect">
            <a:avLst/>
          </a:prstGeom>
        </p:spPr>
      </p:pic>
      <p:sp>
        <p:nvSpPr>
          <p:cNvPr id="6" name="TextBox 5">
            <a:extLst>
              <a:ext uri="{FF2B5EF4-FFF2-40B4-BE49-F238E27FC236}">
                <a16:creationId xmlns:a16="http://schemas.microsoft.com/office/drawing/2014/main" id="{637E20AC-02E4-4CF2-95E3-5ED22E1D190E}"/>
              </a:ext>
            </a:extLst>
          </p:cNvPr>
          <p:cNvSpPr txBox="1"/>
          <p:nvPr/>
        </p:nvSpPr>
        <p:spPr>
          <a:xfrm>
            <a:off x="4720246" y="5271536"/>
            <a:ext cx="4232387" cy="61555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bg-BG" sz="1700" i="1" dirty="0"/>
              <a:t>Линеен алгоритъм за пресмятане на лице и обиколка на квадрат със страна </a:t>
            </a:r>
            <a:r>
              <a:rPr lang="bg-BG" sz="1700" b="1" i="1" dirty="0"/>
              <a:t>а</a:t>
            </a:r>
            <a:r>
              <a:rPr lang="bg-BG" sz="1700" i="1" dirty="0"/>
              <a:t>.</a:t>
            </a:r>
          </a:p>
        </p:txBody>
      </p:sp>
    </p:spTree>
    <p:extLst>
      <p:ext uri="{BB962C8B-B14F-4D97-AF65-F5344CB8AC3E}">
        <p14:creationId xmlns:p14="http://schemas.microsoft.com/office/powerpoint/2010/main" val="244570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AE68D7-06A8-4CCD-9F3B-4DB52308BC65}"/>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3E9C5F2D-6AD8-4806-B06C-DF20B145D118}"/>
              </a:ext>
            </a:extLst>
          </p:cNvPr>
          <p:cNvPicPr>
            <a:picLocks noChangeAspect="1"/>
          </p:cNvPicPr>
          <p:nvPr/>
        </p:nvPicPr>
        <p:blipFill>
          <a:blip r:embed="rId2"/>
          <a:stretch>
            <a:fillRect/>
          </a:stretch>
        </p:blipFill>
        <p:spPr>
          <a:xfrm>
            <a:off x="4916256" y="1853755"/>
            <a:ext cx="3883489" cy="2865368"/>
          </a:xfrm>
          <a:prstGeom prst="rect">
            <a:avLst/>
          </a:prstGeom>
        </p:spPr>
      </p:pic>
      <p:pic>
        <p:nvPicPr>
          <p:cNvPr id="6" name="Picture 5">
            <a:extLst>
              <a:ext uri="{FF2B5EF4-FFF2-40B4-BE49-F238E27FC236}">
                <a16:creationId xmlns:a16="http://schemas.microsoft.com/office/drawing/2014/main" id="{8B92478B-9F58-4AF3-9C89-A25F5C848AA6}"/>
              </a:ext>
            </a:extLst>
          </p:cNvPr>
          <p:cNvPicPr>
            <a:picLocks noChangeAspect="1"/>
          </p:cNvPicPr>
          <p:nvPr/>
        </p:nvPicPr>
        <p:blipFill>
          <a:blip r:embed="rId3"/>
          <a:stretch>
            <a:fillRect/>
          </a:stretch>
        </p:blipFill>
        <p:spPr>
          <a:xfrm>
            <a:off x="4916256" y="4846497"/>
            <a:ext cx="3883489" cy="981541"/>
          </a:xfrm>
          <a:prstGeom prst="rect">
            <a:avLst/>
          </a:prstGeom>
        </p:spPr>
      </p:pic>
      <p:sp>
        <p:nvSpPr>
          <p:cNvPr id="7" name="Rectangle 6">
            <a:extLst>
              <a:ext uri="{FF2B5EF4-FFF2-40B4-BE49-F238E27FC236}">
                <a16:creationId xmlns:a16="http://schemas.microsoft.com/office/drawing/2014/main" id="{880BCB77-5052-4642-A9FF-15851B977C00}"/>
              </a:ext>
            </a:extLst>
          </p:cNvPr>
          <p:cNvSpPr/>
          <p:nvPr/>
        </p:nvSpPr>
        <p:spPr>
          <a:xfrm>
            <a:off x="970771" y="1853755"/>
            <a:ext cx="3493653" cy="3518527"/>
          </a:xfrm>
          <a:prstGeom prst="rect">
            <a:avLst/>
          </a:prstGeom>
        </p:spPr>
        <p:txBody>
          <a:bodyPr wrap="square">
            <a:spAutoFit/>
          </a:bodyPr>
          <a:lstStyle/>
          <a:p>
            <a:pPr lvl="0" defTabSz="914400">
              <a:lnSpc>
                <a:spcPct val="120000"/>
              </a:lnSpc>
              <a:spcBef>
                <a:spcPts val="1000"/>
              </a:spcBef>
              <a:buClr>
                <a:srgbClr val="B71E42"/>
              </a:buClr>
              <a:buSzPct val="100000"/>
            </a:pPr>
            <a:r>
              <a:rPr lang="bg-BG" sz="2000" dirty="0">
                <a:solidFill>
                  <a:prstClr val="black"/>
                </a:solidFill>
              </a:rPr>
              <a:t>б)</a:t>
            </a:r>
            <a:r>
              <a:rPr lang="bg-BG" sz="2000" b="1" dirty="0">
                <a:solidFill>
                  <a:prstClr val="black"/>
                </a:solidFill>
              </a:rPr>
              <a:t> разклонен </a:t>
            </a:r>
            <a:r>
              <a:rPr lang="bg-BG" sz="2000" dirty="0">
                <a:solidFill>
                  <a:prstClr val="black"/>
                </a:solidFill>
              </a:rPr>
              <a:t>- последователността в изпълнението на стъпките зависи от </a:t>
            </a:r>
            <a:r>
              <a:rPr lang="bg-BG" sz="2000" dirty="0" err="1">
                <a:solidFill>
                  <a:prstClr val="black"/>
                </a:solidFill>
              </a:rPr>
              <a:t>верностната</a:t>
            </a:r>
            <a:r>
              <a:rPr lang="bg-BG" sz="2000" dirty="0">
                <a:solidFill>
                  <a:prstClr val="black"/>
                </a:solidFill>
              </a:rPr>
              <a:t> стойност на едно или няколко логически условия. </a:t>
            </a:r>
          </a:p>
          <a:p>
            <a:pPr lvl="0" defTabSz="914400">
              <a:lnSpc>
                <a:spcPct val="120000"/>
              </a:lnSpc>
              <a:spcBef>
                <a:spcPts val="1000"/>
              </a:spcBef>
              <a:buClr>
                <a:srgbClr val="B71E42"/>
              </a:buClr>
              <a:buSzPct val="100000"/>
            </a:pPr>
            <a:r>
              <a:rPr lang="bg-BG" sz="2000" dirty="0">
                <a:solidFill>
                  <a:prstClr val="black"/>
                </a:solidFill>
              </a:rPr>
              <a:t>За този вид е характерно използването на един или няколко условни блока.</a:t>
            </a:r>
          </a:p>
        </p:txBody>
      </p:sp>
    </p:spTree>
    <p:extLst>
      <p:ext uri="{BB962C8B-B14F-4D97-AF65-F5344CB8AC3E}">
        <p14:creationId xmlns:p14="http://schemas.microsoft.com/office/powerpoint/2010/main" val="3809695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18A8D9-53FC-476E-BF83-C5D3C98838BD}"/>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E3CC363C-674B-4D2E-85BD-0B07C521CA0A}"/>
              </a:ext>
            </a:extLst>
          </p:cNvPr>
          <p:cNvSpPr/>
          <p:nvPr/>
        </p:nvSpPr>
        <p:spPr>
          <a:xfrm>
            <a:off x="970770" y="1668454"/>
            <a:ext cx="2794405" cy="3887859"/>
          </a:xfrm>
          <a:prstGeom prst="rect">
            <a:avLst/>
          </a:prstGeom>
        </p:spPr>
        <p:txBody>
          <a:bodyPr wrap="square">
            <a:spAutoFit/>
          </a:bodyPr>
          <a:lstStyle/>
          <a:p>
            <a:pPr lvl="0" defTabSz="914400">
              <a:lnSpc>
                <a:spcPct val="120000"/>
              </a:lnSpc>
              <a:spcBef>
                <a:spcPts val="1000"/>
              </a:spcBef>
              <a:buClr>
                <a:srgbClr val="B71E42"/>
              </a:buClr>
              <a:buSzPct val="100000"/>
            </a:pPr>
            <a:r>
              <a:rPr lang="bg-BG" sz="2000" dirty="0">
                <a:solidFill>
                  <a:prstClr val="black"/>
                </a:solidFill>
              </a:rPr>
              <a:t>в) </a:t>
            </a:r>
            <a:r>
              <a:rPr lang="bg-BG" sz="2000" b="1" dirty="0">
                <a:solidFill>
                  <a:prstClr val="black"/>
                </a:solidFill>
              </a:rPr>
              <a:t>цикличен -</a:t>
            </a:r>
            <a:r>
              <a:rPr lang="bg-BG" sz="2000" dirty="0">
                <a:solidFill>
                  <a:prstClr val="black"/>
                </a:solidFill>
              </a:rPr>
              <a:t> едно или няколко действия се повтарят многократно в зависимост от </a:t>
            </a:r>
            <a:r>
              <a:rPr lang="bg-BG" sz="2000" dirty="0" err="1">
                <a:solidFill>
                  <a:prstClr val="black"/>
                </a:solidFill>
              </a:rPr>
              <a:t>верностната</a:t>
            </a:r>
            <a:r>
              <a:rPr lang="bg-BG" sz="2000" dirty="0">
                <a:solidFill>
                  <a:prstClr val="black"/>
                </a:solidFill>
              </a:rPr>
              <a:t> стойност на дадено условие. </a:t>
            </a:r>
            <a:endParaRPr lang="en-US" sz="2000" dirty="0">
              <a:solidFill>
                <a:prstClr val="black"/>
              </a:solidFill>
            </a:endParaRPr>
          </a:p>
          <a:p>
            <a:pPr lvl="0" defTabSz="914400">
              <a:lnSpc>
                <a:spcPct val="120000"/>
              </a:lnSpc>
              <a:spcBef>
                <a:spcPts val="1000"/>
              </a:spcBef>
              <a:buClr>
                <a:srgbClr val="B71E42"/>
              </a:buClr>
              <a:buSzPct val="100000"/>
            </a:pPr>
            <a:r>
              <a:rPr lang="bg-BG" sz="2000" i="1" dirty="0">
                <a:solidFill>
                  <a:prstClr val="black"/>
                </a:solidFill>
              </a:rPr>
              <a:t>Многократното повтаряне на едни и същи команди се нар. </a:t>
            </a:r>
            <a:r>
              <a:rPr lang="bg-BG" sz="2000" b="1" i="1" dirty="0">
                <a:solidFill>
                  <a:srgbClr val="00B050"/>
                </a:solidFill>
              </a:rPr>
              <a:t>цикъл</a:t>
            </a:r>
            <a:r>
              <a:rPr lang="bg-BG" sz="2000" i="1" dirty="0">
                <a:solidFill>
                  <a:prstClr val="black"/>
                </a:solidFill>
              </a:rPr>
              <a:t>.</a:t>
            </a:r>
          </a:p>
        </p:txBody>
      </p:sp>
      <p:pic>
        <p:nvPicPr>
          <p:cNvPr id="5" name="Picture 4">
            <a:extLst>
              <a:ext uri="{FF2B5EF4-FFF2-40B4-BE49-F238E27FC236}">
                <a16:creationId xmlns:a16="http://schemas.microsoft.com/office/drawing/2014/main" id="{4FE8B3AE-DA5B-4883-972A-05C81C8B6536}"/>
              </a:ext>
            </a:extLst>
          </p:cNvPr>
          <p:cNvPicPr>
            <a:picLocks noChangeAspect="1"/>
          </p:cNvPicPr>
          <p:nvPr/>
        </p:nvPicPr>
        <p:blipFill>
          <a:blip r:embed="rId2"/>
          <a:stretch>
            <a:fillRect/>
          </a:stretch>
        </p:blipFill>
        <p:spPr>
          <a:xfrm>
            <a:off x="3863449" y="1838369"/>
            <a:ext cx="5042646" cy="2777186"/>
          </a:xfrm>
          <a:prstGeom prst="rect">
            <a:avLst/>
          </a:prstGeom>
        </p:spPr>
      </p:pic>
      <p:pic>
        <p:nvPicPr>
          <p:cNvPr id="6" name="Picture 5">
            <a:extLst>
              <a:ext uri="{FF2B5EF4-FFF2-40B4-BE49-F238E27FC236}">
                <a16:creationId xmlns:a16="http://schemas.microsoft.com/office/drawing/2014/main" id="{5CD4D884-1FBC-4073-B64E-651BF7D9F4D6}"/>
              </a:ext>
            </a:extLst>
          </p:cNvPr>
          <p:cNvPicPr>
            <a:picLocks noChangeAspect="1"/>
          </p:cNvPicPr>
          <p:nvPr/>
        </p:nvPicPr>
        <p:blipFill>
          <a:blip r:embed="rId3"/>
          <a:stretch>
            <a:fillRect/>
          </a:stretch>
        </p:blipFill>
        <p:spPr>
          <a:xfrm>
            <a:off x="6577221" y="5012593"/>
            <a:ext cx="2328874" cy="719390"/>
          </a:xfrm>
          <a:prstGeom prst="rect">
            <a:avLst/>
          </a:prstGeom>
        </p:spPr>
      </p:pic>
      <p:pic>
        <p:nvPicPr>
          <p:cNvPr id="7" name="Picture 6">
            <a:extLst>
              <a:ext uri="{FF2B5EF4-FFF2-40B4-BE49-F238E27FC236}">
                <a16:creationId xmlns:a16="http://schemas.microsoft.com/office/drawing/2014/main" id="{7AF4E691-6248-40F3-AD8B-4A991F8C212F}"/>
              </a:ext>
            </a:extLst>
          </p:cNvPr>
          <p:cNvPicPr>
            <a:picLocks noChangeAspect="1"/>
          </p:cNvPicPr>
          <p:nvPr/>
        </p:nvPicPr>
        <p:blipFill>
          <a:blip r:embed="rId4"/>
          <a:stretch>
            <a:fillRect/>
          </a:stretch>
        </p:blipFill>
        <p:spPr>
          <a:xfrm>
            <a:off x="3863449" y="5012593"/>
            <a:ext cx="2328874" cy="719390"/>
          </a:xfrm>
          <a:prstGeom prst="rect">
            <a:avLst/>
          </a:prstGeom>
        </p:spPr>
      </p:pic>
    </p:spTree>
    <p:extLst>
      <p:ext uri="{BB962C8B-B14F-4D97-AF65-F5344CB8AC3E}">
        <p14:creationId xmlns:p14="http://schemas.microsoft.com/office/powerpoint/2010/main" val="119849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F01157-7820-4582-B82F-83199A8966E4}"/>
              </a:ext>
            </a:extLst>
          </p:cNvPr>
          <p:cNvSpPr/>
          <p:nvPr/>
        </p:nvSpPr>
        <p:spPr>
          <a:xfrm>
            <a:off x="981635" y="1613696"/>
            <a:ext cx="7274859" cy="3903248"/>
          </a:xfrm>
          <a:prstGeom prst="rect">
            <a:avLst/>
          </a:prstGeom>
        </p:spPr>
        <p:txBody>
          <a:bodyPr wrap="square">
            <a:spAutoFit/>
          </a:bodyPr>
          <a:lstStyle/>
          <a:p>
            <a:pPr marL="357188" lvl="0" indent="-357188" defTabSz="914400">
              <a:lnSpc>
                <a:spcPct val="120000"/>
              </a:lnSpc>
              <a:spcBef>
                <a:spcPts val="1000"/>
              </a:spcBef>
              <a:buClr>
                <a:srgbClr val="C00000"/>
              </a:buClr>
              <a:buSzPct val="100000"/>
              <a:buFont typeface="Wingdings" panose="05000000000000000000" pitchFamily="2" charset="2"/>
              <a:buChar char="Ø"/>
            </a:pPr>
            <a:r>
              <a:rPr lang="bg-BG" sz="2000" b="1" dirty="0">
                <a:solidFill>
                  <a:prstClr val="black"/>
                </a:solidFill>
              </a:rPr>
              <a:t>тяло на цикъла </a:t>
            </a:r>
            <a:r>
              <a:rPr lang="bg-BG" sz="2000" dirty="0">
                <a:solidFill>
                  <a:prstClr val="black"/>
                </a:solidFill>
              </a:rPr>
              <a:t>- действията се повтарят многократно</a:t>
            </a:r>
          </a:p>
          <a:p>
            <a:pPr marL="357188" lvl="0" indent="-357188" defTabSz="914400">
              <a:lnSpc>
                <a:spcPct val="120000"/>
              </a:lnSpc>
              <a:spcBef>
                <a:spcPts val="1000"/>
              </a:spcBef>
              <a:buClr>
                <a:srgbClr val="C00000"/>
              </a:buClr>
              <a:buSzPct val="100000"/>
              <a:buFont typeface="Wingdings" panose="05000000000000000000" pitchFamily="2" charset="2"/>
              <a:buChar char="Ø"/>
            </a:pPr>
            <a:r>
              <a:rPr lang="bg-BG" sz="2000" dirty="0">
                <a:solidFill>
                  <a:prstClr val="black"/>
                </a:solidFill>
              </a:rPr>
              <a:t> </a:t>
            </a:r>
            <a:r>
              <a:rPr lang="bg-BG" sz="2000" b="1" dirty="0">
                <a:solidFill>
                  <a:prstClr val="black"/>
                </a:solidFill>
              </a:rPr>
              <a:t>управляваща променлива </a:t>
            </a:r>
            <a:r>
              <a:rPr lang="bg-BG" sz="2000" dirty="0">
                <a:solidFill>
                  <a:prstClr val="black"/>
                </a:solidFill>
              </a:rPr>
              <a:t>- променлива, от чиято стойност зависи колко пъти ще се повтори тялото на цикъла</a:t>
            </a:r>
          </a:p>
          <a:p>
            <a:pPr marL="357188" lvl="0" indent="-357188" defTabSz="914400">
              <a:lnSpc>
                <a:spcPct val="120000"/>
              </a:lnSpc>
              <a:spcBef>
                <a:spcPts val="1000"/>
              </a:spcBef>
              <a:buClr>
                <a:srgbClr val="C00000"/>
              </a:buClr>
              <a:buSzPct val="100000"/>
              <a:buFont typeface="Wingdings" panose="05000000000000000000" pitchFamily="2" charset="2"/>
              <a:buChar char="Ø"/>
            </a:pPr>
            <a:r>
              <a:rPr lang="bg-BG" sz="2000" b="1" dirty="0">
                <a:solidFill>
                  <a:prstClr val="black"/>
                </a:solidFill>
              </a:rPr>
              <a:t> инициализация </a:t>
            </a:r>
            <a:r>
              <a:rPr lang="bg-BG" sz="2000" dirty="0">
                <a:solidFill>
                  <a:prstClr val="black"/>
                </a:solidFill>
              </a:rPr>
              <a:t>- задаване на начални </a:t>
            </a:r>
            <a:r>
              <a:rPr lang="bg-BG" sz="2000" dirty="0" err="1">
                <a:solidFill>
                  <a:prstClr val="black"/>
                </a:solidFill>
              </a:rPr>
              <a:t>стойностина</a:t>
            </a:r>
            <a:r>
              <a:rPr lang="bg-BG" sz="2000" dirty="0">
                <a:solidFill>
                  <a:prstClr val="black"/>
                </a:solidFill>
              </a:rPr>
              <a:t> управляващата и други нужни променливи</a:t>
            </a:r>
          </a:p>
          <a:p>
            <a:pPr marL="357188" lvl="0" indent="-357188" defTabSz="914400">
              <a:lnSpc>
                <a:spcPct val="120000"/>
              </a:lnSpc>
              <a:spcBef>
                <a:spcPts val="1000"/>
              </a:spcBef>
              <a:buClr>
                <a:srgbClr val="C00000"/>
              </a:buClr>
              <a:buSzPct val="100000"/>
              <a:buFont typeface="Wingdings" panose="05000000000000000000" pitchFamily="2" charset="2"/>
              <a:buChar char="Ø"/>
            </a:pPr>
            <a:r>
              <a:rPr lang="bg-BG" sz="2000" b="1" dirty="0">
                <a:solidFill>
                  <a:prstClr val="black"/>
                </a:solidFill>
              </a:rPr>
              <a:t> актуализация </a:t>
            </a:r>
            <a:r>
              <a:rPr lang="bg-BG" sz="2000" dirty="0">
                <a:solidFill>
                  <a:prstClr val="black"/>
                </a:solidFill>
              </a:rPr>
              <a:t>- подготовка за следващата стъпка от изпълнението на цикъла.</a:t>
            </a:r>
          </a:p>
          <a:p>
            <a:pPr marL="357188" lvl="0" indent="-357188" defTabSz="914400">
              <a:lnSpc>
                <a:spcPct val="120000"/>
              </a:lnSpc>
              <a:spcBef>
                <a:spcPts val="1000"/>
              </a:spcBef>
              <a:buClr>
                <a:srgbClr val="C00000"/>
              </a:buClr>
              <a:buSzPct val="100000"/>
              <a:buFont typeface="Wingdings" panose="05000000000000000000" pitchFamily="2" charset="2"/>
              <a:buChar char="Ø"/>
            </a:pPr>
            <a:r>
              <a:rPr lang="bg-BG" sz="2000" b="1" dirty="0">
                <a:solidFill>
                  <a:prstClr val="black"/>
                </a:solidFill>
              </a:rPr>
              <a:t> условие за край </a:t>
            </a:r>
            <a:r>
              <a:rPr lang="bg-BG" sz="2000" dirty="0">
                <a:solidFill>
                  <a:prstClr val="black"/>
                </a:solidFill>
              </a:rPr>
              <a:t>- логическо условие, от което зависи кога цикълът ще приключи изпълнението си.</a:t>
            </a:r>
          </a:p>
        </p:txBody>
      </p:sp>
    </p:spTree>
    <p:extLst>
      <p:ext uri="{BB962C8B-B14F-4D97-AF65-F5344CB8AC3E}">
        <p14:creationId xmlns:p14="http://schemas.microsoft.com/office/powerpoint/2010/main" val="1346632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CA8019-9E11-4D67-A2E1-D619F5DD1835}"/>
              </a:ext>
            </a:extLst>
          </p:cNvPr>
          <p:cNvSpPr>
            <a:spLocks noGrp="1"/>
          </p:cNvSpPr>
          <p:nvPr>
            <p:ph idx="1"/>
          </p:nvPr>
        </p:nvSpPr>
        <p:spPr/>
        <p:txBody>
          <a:bodyPr/>
          <a:lstStyle/>
          <a:p>
            <a:r>
              <a:rPr lang="bg-BG" b="1" dirty="0">
                <a:solidFill>
                  <a:schemeClr val="accent3">
                    <a:lumMod val="75000"/>
                    <a:lumOff val="25000"/>
                  </a:schemeClr>
                </a:solidFill>
              </a:rPr>
              <a:t>а) словесно - </a:t>
            </a:r>
            <a:r>
              <a:rPr lang="bg-BG" dirty="0"/>
              <a:t>използва се естествен човешки език. </a:t>
            </a:r>
          </a:p>
          <a:p>
            <a:endParaRPr lang="en-US" dirty="0"/>
          </a:p>
        </p:txBody>
      </p:sp>
      <p:sp>
        <p:nvSpPr>
          <p:cNvPr id="3" name="Title 2">
            <a:extLst>
              <a:ext uri="{FF2B5EF4-FFF2-40B4-BE49-F238E27FC236}">
                <a16:creationId xmlns:a16="http://schemas.microsoft.com/office/drawing/2014/main" id="{0A38D317-D65E-452B-BEEF-D2075AA39974}"/>
              </a:ext>
            </a:extLst>
          </p:cNvPr>
          <p:cNvSpPr>
            <a:spLocks noGrp="1"/>
          </p:cNvSpPr>
          <p:nvPr>
            <p:ph type="title"/>
          </p:nvPr>
        </p:nvSpPr>
        <p:spPr/>
        <p:txBody>
          <a:bodyPr/>
          <a:lstStyle/>
          <a:p>
            <a:r>
              <a:rPr lang="bg-BG" sz="2400" b="1" dirty="0">
                <a:solidFill>
                  <a:srgbClr val="C00000"/>
                </a:solidFill>
              </a:rPr>
              <a:t>4. Методи за описание на алгоритмите</a:t>
            </a:r>
            <a:endParaRPr lang="en-US" dirty="0"/>
          </a:p>
        </p:txBody>
      </p:sp>
      <p:sp>
        <p:nvSpPr>
          <p:cNvPr id="4" name="Rectangle 3">
            <a:extLst>
              <a:ext uri="{FF2B5EF4-FFF2-40B4-BE49-F238E27FC236}">
                <a16:creationId xmlns:a16="http://schemas.microsoft.com/office/drawing/2014/main" id="{7B5163E3-B406-46EA-92F8-D65CD493041E}"/>
              </a:ext>
            </a:extLst>
          </p:cNvPr>
          <p:cNvSpPr/>
          <p:nvPr/>
        </p:nvSpPr>
        <p:spPr>
          <a:xfrm>
            <a:off x="970771" y="2569758"/>
            <a:ext cx="7192154" cy="3323987"/>
          </a:xfrm>
          <a:prstGeom prst="rect">
            <a:avLst/>
          </a:prstGeom>
          <a:blipFill dpi="0" rotWithShape="1">
            <a:blip r:embed="rId2"/>
            <a:srcRect/>
            <a:tile tx="0" ty="0" sx="100000" sy="100000" flip="none" algn="tl"/>
          </a:blipFill>
          <a:scene3d>
            <a:camera prst="orthographicFront"/>
            <a:lightRig rig="threePt" dir="t"/>
          </a:scene3d>
          <a:sp3d>
            <a:bevelT prst="slope"/>
          </a:sp3d>
        </p:spPr>
        <p:style>
          <a:lnRef idx="1">
            <a:schemeClr val="accent1"/>
          </a:lnRef>
          <a:fillRef idx="2">
            <a:schemeClr val="accent1"/>
          </a:fillRef>
          <a:effectRef idx="1">
            <a:schemeClr val="accent1"/>
          </a:effectRef>
          <a:fontRef idx="minor">
            <a:schemeClr val="dk1"/>
          </a:fontRef>
        </p:style>
        <p:txBody>
          <a:bodyPr wrap="square">
            <a:spAutoFit/>
          </a:bodyPr>
          <a:lstStyle/>
          <a:p>
            <a:r>
              <a:rPr lang="bg-BG" altLang="bg-BG" sz="1600" b="1" i="1" u="sng" dirty="0"/>
              <a:t>Пример:</a:t>
            </a:r>
            <a:r>
              <a:rPr lang="bg-BG" altLang="bg-BG" sz="1600" b="1" i="1" dirty="0"/>
              <a:t> </a:t>
            </a:r>
          </a:p>
          <a:p>
            <a:r>
              <a:rPr lang="ru-RU" sz="1600" dirty="0"/>
              <a:t>Баща и двамата му сина тръгнали на пътешествие, но неочаквано се озовали пред пълноводна река. Намерили малка лодка, която може да превозва не повече от 120 кг товар. Как да постъпят, за да преминат реката, ако бащата тежи 100кг, а синовете му съответно по 50 и 60 кг?</a:t>
            </a:r>
            <a:r>
              <a:rPr lang="bg-BG" altLang="bg-BG" sz="1600" b="1" i="1" u="sng" dirty="0"/>
              <a:t> </a:t>
            </a:r>
            <a:endParaRPr lang="ru-RU" altLang="bg-BG" sz="1600" b="1" i="1" u="sng" dirty="0"/>
          </a:p>
          <a:p>
            <a:r>
              <a:rPr lang="bg-BG" altLang="bg-BG" b="1" dirty="0">
                <a:solidFill>
                  <a:srgbClr val="C00000"/>
                </a:solidFill>
              </a:rPr>
              <a:t> </a:t>
            </a:r>
            <a:endParaRPr lang="bg-BG" altLang="bg-BG" dirty="0"/>
          </a:p>
          <a:p>
            <a:r>
              <a:rPr lang="bg-BG" altLang="bg-BG" sz="1600" b="1" dirty="0">
                <a:solidFill>
                  <a:srgbClr val="00B050"/>
                </a:solidFill>
              </a:rPr>
              <a:t> Алгоритъм /словестно описание/:</a:t>
            </a:r>
          </a:p>
          <a:p>
            <a:r>
              <a:rPr lang="ru-RU" altLang="bg-BG" sz="1600" dirty="0"/>
              <a:t>1. Двамата сина преминават на отсрещния бряг.</a:t>
            </a:r>
          </a:p>
          <a:p>
            <a:r>
              <a:rPr lang="ru-RU" altLang="bg-BG" sz="1600" dirty="0"/>
              <a:t>2. Един от тях връща лодката.</a:t>
            </a:r>
          </a:p>
          <a:p>
            <a:r>
              <a:rPr lang="ru-RU" altLang="bg-BG" sz="1600" dirty="0"/>
              <a:t>3. Бащата преминава реката сам.</a:t>
            </a:r>
          </a:p>
          <a:p>
            <a:r>
              <a:rPr lang="ru-RU" altLang="bg-BG" sz="1600" dirty="0"/>
              <a:t>4. Синът, който е на отсрещния бряг връща лодката.</a:t>
            </a:r>
          </a:p>
          <a:p>
            <a:r>
              <a:rPr lang="ru-RU" altLang="bg-BG" sz="1600" dirty="0"/>
              <a:t>5. Двамата синове окончателно преминават реката.</a:t>
            </a:r>
          </a:p>
          <a:p>
            <a:r>
              <a:rPr lang="ru-RU" altLang="bg-BG" sz="1600" dirty="0"/>
              <a:t>6. Целта е постигната. Край.</a:t>
            </a:r>
            <a:endParaRPr lang="bg-BG" altLang="bg-BG" sz="1600" dirty="0"/>
          </a:p>
        </p:txBody>
      </p:sp>
    </p:spTree>
    <p:extLst>
      <p:ext uri="{BB962C8B-B14F-4D97-AF65-F5344CB8AC3E}">
        <p14:creationId xmlns:p14="http://schemas.microsoft.com/office/powerpoint/2010/main" val="1917992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676275" y="157466"/>
            <a:ext cx="5867399" cy="434192"/>
          </a:xfrm>
        </p:spPr>
        <p:txBody>
          <a:bodyPr>
            <a:normAutofit/>
          </a:bodyPr>
          <a:lstStyle/>
          <a:p>
            <a:pPr marL="0" indent="0">
              <a:lnSpc>
                <a:spcPct val="100000"/>
              </a:lnSpc>
              <a:spcBef>
                <a:spcPts val="0"/>
              </a:spcBef>
              <a:buNone/>
            </a:pPr>
            <a:r>
              <a:rPr lang="bg-BG" b="1" dirty="0">
                <a:solidFill>
                  <a:schemeClr val="accent3">
                    <a:lumMod val="75000"/>
                    <a:lumOff val="25000"/>
                  </a:schemeClr>
                </a:solidFill>
              </a:rPr>
              <a:t>б) схематично (чрез блок-схема)</a:t>
            </a:r>
          </a:p>
          <a:p>
            <a:pPr marL="0" indent="0">
              <a:lnSpc>
                <a:spcPct val="100000"/>
              </a:lnSpc>
              <a:spcBef>
                <a:spcPts val="0"/>
              </a:spcBef>
              <a:buNone/>
            </a:pPr>
            <a:endParaRPr lang="bg-BG" b="1" dirty="0">
              <a:solidFill>
                <a:schemeClr val="accent3">
                  <a:lumMod val="75000"/>
                  <a:lumOff val="25000"/>
                </a:schemeClr>
              </a:solidFill>
            </a:endParaRPr>
          </a:p>
          <a:p>
            <a:pPr marL="0" indent="0">
              <a:buNone/>
            </a:pPr>
            <a:endParaRPr lang="en-US" sz="2400" dirty="0"/>
          </a:p>
          <a:p>
            <a:endParaRPr lang="en-US" dirty="0"/>
          </a:p>
        </p:txBody>
      </p:sp>
      <p:pic>
        <p:nvPicPr>
          <p:cNvPr id="8" name="Picture 7"/>
          <p:cNvPicPr>
            <a:picLocks noChangeAspect="1"/>
          </p:cNvPicPr>
          <p:nvPr/>
        </p:nvPicPr>
        <p:blipFill rotWithShape="1">
          <a:blip r:embed="rId3"/>
          <a:srcRect l="17405" t="832" r="14329" b="86427"/>
          <a:stretch/>
        </p:blipFill>
        <p:spPr>
          <a:xfrm>
            <a:off x="3543046" y="1514633"/>
            <a:ext cx="1715009" cy="7629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p:cNvPicPr>
            <a:picLocks noChangeAspect="1"/>
          </p:cNvPicPr>
          <p:nvPr/>
        </p:nvPicPr>
        <p:blipFill rotWithShape="1">
          <a:blip r:embed="rId3"/>
          <a:srcRect l="15560" t="19041" r="14329" b="66511"/>
          <a:stretch/>
        </p:blipFill>
        <p:spPr>
          <a:xfrm>
            <a:off x="3504886" y="3343556"/>
            <a:ext cx="1753169" cy="8612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4"/>
          <p:cNvSpPr/>
          <p:nvPr/>
        </p:nvSpPr>
        <p:spPr>
          <a:xfrm>
            <a:off x="670325" y="4500613"/>
            <a:ext cx="8058151"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0" u="none" strike="noStrike" kern="1200" cap="none" spc="0" normalizeH="0" baseline="0" noProof="0" dirty="0">
                <a:ln>
                  <a:noFill/>
                </a:ln>
                <a:solidFill>
                  <a:srgbClr val="2B9154"/>
                </a:solidFill>
                <a:effectLst/>
                <a:uLnTx/>
                <a:uFillTx/>
                <a:ea typeface="+mn-ea"/>
                <a:cs typeface="+mn-cs"/>
              </a:rPr>
              <a:t>- входен/изходен блок - </a:t>
            </a:r>
            <a:r>
              <a:rPr kumimoji="0" lang="bg-BG" sz="1800" b="0" i="0" u="none" strike="noStrike" kern="1200" cap="none" spc="0" normalizeH="0" baseline="0" noProof="0" dirty="0">
                <a:ln>
                  <a:noFill/>
                </a:ln>
                <a:solidFill>
                  <a:prstClr val="black"/>
                </a:solidFill>
                <a:effectLst/>
                <a:uLnTx/>
                <a:uFillTx/>
                <a:ea typeface="+mn-ea"/>
                <a:cs typeface="+mn-cs"/>
              </a:rPr>
              <a:t>представя се с успоредник. Чрез него се задават входни данни, нужни за изпълнението на алгоритъма, както и се извеждат крайни и междинни резултати.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1" u="none" strike="noStrike" kern="1200" cap="none" spc="0" normalizeH="0" baseline="0" noProof="0" dirty="0">
                <a:ln>
                  <a:noFill/>
                </a:ln>
                <a:solidFill>
                  <a:prstClr val="black"/>
                </a:solidFill>
                <a:effectLst/>
                <a:uLnTx/>
                <a:uFillTx/>
                <a:ea typeface="+mn-ea"/>
                <a:cs typeface="+mn-cs"/>
              </a:rPr>
              <a:t>Към блока могат да сочат повече от една стрелки, но излиза точно една.</a:t>
            </a:r>
          </a:p>
        </p:txBody>
      </p:sp>
      <p:pic>
        <p:nvPicPr>
          <p:cNvPr id="7" name="Picture 6"/>
          <p:cNvPicPr>
            <a:picLocks noChangeAspect="1"/>
          </p:cNvPicPr>
          <p:nvPr/>
        </p:nvPicPr>
        <p:blipFill>
          <a:blip r:embed="rId4"/>
          <a:stretch>
            <a:fillRect/>
          </a:stretch>
        </p:blipFill>
        <p:spPr>
          <a:xfrm>
            <a:off x="3181351" y="5625548"/>
            <a:ext cx="2438400" cy="1232452"/>
          </a:xfrm>
          <a:prstGeom prst="rect">
            <a:avLst/>
          </a:prstGeom>
        </p:spPr>
      </p:pic>
      <p:sp>
        <p:nvSpPr>
          <p:cNvPr id="10" name="Rectangle 9"/>
          <p:cNvSpPr/>
          <p:nvPr/>
        </p:nvSpPr>
        <p:spPr>
          <a:xfrm>
            <a:off x="670325" y="583290"/>
            <a:ext cx="8070048" cy="92333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0" u="none" strike="noStrike" kern="1200" cap="none" spc="0" normalizeH="0" baseline="0" noProof="0" dirty="0">
                <a:ln>
                  <a:noFill/>
                </a:ln>
                <a:solidFill>
                  <a:srgbClr val="2B9154"/>
                </a:solidFill>
                <a:effectLst/>
                <a:uLnTx/>
                <a:uFillTx/>
                <a:ea typeface="+mn-ea"/>
                <a:cs typeface="+mn-cs"/>
              </a:rPr>
              <a:t>- блок за начало - </a:t>
            </a:r>
            <a:r>
              <a:rPr kumimoji="0" lang="bg-BG" sz="1800" b="0" i="0" u="none" strike="noStrike" kern="1200" cap="none" spc="0" normalizeH="0" baseline="0" noProof="0" dirty="0">
                <a:ln>
                  <a:noFill/>
                </a:ln>
                <a:solidFill>
                  <a:prstClr val="black"/>
                </a:solidFill>
                <a:effectLst/>
                <a:uLnTx/>
                <a:uFillTx/>
                <a:ea typeface="+mn-ea"/>
                <a:cs typeface="+mn-cs"/>
              </a:rPr>
              <a:t>представя се с овал (или правоъгълник със заоблени ъгли). Всеки алгоритъм започва изпълнението си от този блок.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1" u="none" strike="noStrike" kern="1200" cap="none" spc="0" normalizeH="0" baseline="0" noProof="0" dirty="0">
                <a:ln>
                  <a:noFill/>
                </a:ln>
                <a:solidFill>
                  <a:prstClr val="black"/>
                </a:solidFill>
                <a:effectLst/>
                <a:uLnTx/>
                <a:uFillTx/>
                <a:ea typeface="+mn-ea"/>
                <a:cs typeface="+mn-cs"/>
              </a:rPr>
              <a:t>От него излиза точно една стрелка.</a:t>
            </a:r>
          </a:p>
        </p:txBody>
      </p:sp>
      <p:sp>
        <p:nvSpPr>
          <p:cNvPr id="11" name="Rectangle 10"/>
          <p:cNvSpPr/>
          <p:nvPr/>
        </p:nvSpPr>
        <p:spPr>
          <a:xfrm>
            <a:off x="670325" y="2429595"/>
            <a:ext cx="7956659" cy="92333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0" u="none" strike="noStrike" kern="1200" cap="none" spc="0" normalizeH="0" baseline="0" noProof="0" dirty="0">
                <a:ln>
                  <a:noFill/>
                </a:ln>
                <a:solidFill>
                  <a:srgbClr val="2B9154"/>
                </a:solidFill>
                <a:effectLst/>
                <a:uLnTx/>
                <a:uFillTx/>
                <a:ea typeface="+mn-ea"/>
                <a:cs typeface="+mn-cs"/>
              </a:rPr>
              <a:t>- блок за край - </a:t>
            </a:r>
            <a:r>
              <a:rPr kumimoji="0" lang="bg-BG" sz="1800" b="0" i="0" u="none" strike="noStrike" kern="1200" cap="none" spc="0" normalizeH="0" baseline="0" noProof="0" dirty="0">
                <a:ln>
                  <a:noFill/>
                </a:ln>
                <a:solidFill>
                  <a:prstClr val="black"/>
                </a:solidFill>
                <a:effectLst/>
                <a:uLnTx/>
                <a:uFillTx/>
                <a:ea typeface="+mn-ea"/>
                <a:cs typeface="+mn-cs"/>
              </a:rPr>
              <a:t>представя се с овал (или правоъгълник със заоблени ъгли). Определя мястото, където приключва изпълнението на алгоритъма.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1" u="none" strike="noStrike" kern="1200" cap="none" spc="0" normalizeH="0" baseline="0" noProof="0" dirty="0">
                <a:ln>
                  <a:noFill/>
                </a:ln>
                <a:solidFill>
                  <a:prstClr val="black"/>
                </a:solidFill>
                <a:effectLst/>
                <a:uLnTx/>
                <a:uFillTx/>
                <a:ea typeface="+mn-ea"/>
                <a:cs typeface="+mn-cs"/>
              </a:rPr>
              <a:t>От него не излиза стрелка, а към него могат да сочат повече от една.</a:t>
            </a:r>
          </a:p>
        </p:txBody>
      </p:sp>
    </p:spTree>
    <p:extLst>
      <p:ext uri="{BB962C8B-B14F-4D97-AF65-F5344CB8AC3E}">
        <p14:creationId xmlns:p14="http://schemas.microsoft.com/office/powerpoint/2010/main" val="331215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487222" y="894915"/>
            <a:ext cx="8162097" cy="923925"/>
          </a:xfrm>
        </p:spPr>
        <p:txBody>
          <a:bodyPr>
            <a:normAutofit/>
          </a:bodyPr>
          <a:lstStyle/>
          <a:p>
            <a:pPr marL="263525" indent="0">
              <a:lnSpc>
                <a:spcPct val="100000"/>
              </a:lnSpc>
              <a:spcBef>
                <a:spcPts val="0"/>
              </a:spcBef>
              <a:buNone/>
            </a:pPr>
            <a:r>
              <a:rPr lang="bg-BG" sz="1800" b="1" dirty="0">
                <a:solidFill>
                  <a:srgbClr val="2B9154"/>
                </a:solidFill>
              </a:rPr>
              <a:t>- блок за обработка (функционален блок) -</a:t>
            </a:r>
            <a:r>
              <a:rPr lang="bg-BG" sz="1800" dirty="0">
                <a:solidFill>
                  <a:srgbClr val="2B9154"/>
                </a:solidFill>
              </a:rPr>
              <a:t> </a:t>
            </a:r>
            <a:r>
              <a:rPr lang="bg-BG" sz="1800" dirty="0"/>
              <a:t>представя се с правоъгълник.     С</a:t>
            </a:r>
            <a:r>
              <a:rPr lang="en-US" sz="1800" dirty="0"/>
              <a:t> </a:t>
            </a:r>
            <a:r>
              <a:rPr lang="bg-BG" sz="1800" dirty="0"/>
              <a:t>негова помощ се извършват аритметични действия.</a:t>
            </a:r>
          </a:p>
          <a:p>
            <a:pPr marL="263525" indent="0">
              <a:lnSpc>
                <a:spcPct val="100000"/>
              </a:lnSpc>
              <a:spcBef>
                <a:spcPts val="0"/>
              </a:spcBef>
              <a:buNone/>
            </a:pPr>
            <a:r>
              <a:rPr lang="bg-BG" sz="1800" b="1" i="1" dirty="0"/>
              <a:t>Към него могат да сочат повече от една стрелки, но излиза точно една.</a:t>
            </a:r>
          </a:p>
          <a:p>
            <a:pPr marL="263525" indent="0">
              <a:lnSpc>
                <a:spcPct val="100000"/>
              </a:lnSpc>
              <a:spcBef>
                <a:spcPts val="0"/>
              </a:spcBef>
              <a:buNone/>
            </a:pPr>
            <a:endParaRPr lang="bg-BG" sz="1800" i="1" dirty="0"/>
          </a:p>
          <a:p>
            <a:pPr marL="263525" indent="0">
              <a:buFontTx/>
              <a:buChar char="-"/>
            </a:pPr>
            <a:endParaRPr lang="bg-BG" sz="1800" dirty="0"/>
          </a:p>
          <a:p>
            <a:pPr marL="0" indent="0">
              <a:buNone/>
            </a:pPr>
            <a:endParaRPr lang="bg-BG" sz="2400" dirty="0"/>
          </a:p>
          <a:p>
            <a:pPr marL="0" indent="0">
              <a:buNone/>
            </a:pPr>
            <a:endParaRPr lang="en-US" sz="2400" dirty="0"/>
          </a:p>
          <a:p>
            <a:endParaRPr lang="en-US" dirty="0"/>
          </a:p>
        </p:txBody>
      </p:sp>
      <p:pic>
        <p:nvPicPr>
          <p:cNvPr id="6" name="Picture 5"/>
          <p:cNvPicPr>
            <a:picLocks noChangeAspect="1"/>
          </p:cNvPicPr>
          <p:nvPr/>
        </p:nvPicPr>
        <p:blipFill rotWithShape="1">
          <a:blip r:embed="rId3"/>
          <a:srcRect l="4642" t="73104" r="2919" b="5152"/>
          <a:stretch/>
        </p:blipFill>
        <p:spPr>
          <a:xfrm>
            <a:off x="3391932" y="5004005"/>
            <a:ext cx="2438401" cy="13672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p:cNvPicPr>
            <a:picLocks noChangeAspect="1"/>
          </p:cNvPicPr>
          <p:nvPr/>
        </p:nvPicPr>
        <p:blipFill rotWithShape="1">
          <a:blip r:embed="rId4"/>
          <a:srcRect l="4377" t="53160" r="2125" b="32258"/>
          <a:stretch/>
        </p:blipFill>
        <p:spPr>
          <a:xfrm>
            <a:off x="3391933" y="1895040"/>
            <a:ext cx="2332383" cy="954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4"/>
          <p:cNvSpPr/>
          <p:nvPr/>
        </p:nvSpPr>
        <p:spPr>
          <a:xfrm>
            <a:off x="487222" y="3440952"/>
            <a:ext cx="8247822" cy="1477328"/>
          </a:xfrm>
          <a:prstGeom prst="rect">
            <a:avLst/>
          </a:prstGeom>
        </p:spPr>
        <p:txBody>
          <a:bodyPr wrap="square">
            <a:spAutoFit/>
          </a:bodyPr>
          <a:lstStyle/>
          <a:p>
            <a:pPr marL="263525" marR="0" lvl="0" indent="0" algn="l" defTabSz="457200" rtl="0" eaLnBrk="1" fontAlgn="auto" latinLnBrk="0" hangingPunct="1">
              <a:lnSpc>
                <a:spcPct val="100000"/>
              </a:lnSpc>
              <a:spcBef>
                <a:spcPts val="0"/>
              </a:spcBef>
              <a:spcAft>
                <a:spcPts val="0"/>
              </a:spcAft>
              <a:buClrTx/>
              <a:buSzTx/>
              <a:buFontTx/>
              <a:buNone/>
              <a:tabLst/>
              <a:defRPr/>
            </a:pPr>
            <a:r>
              <a:rPr kumimoji="0" lang="bg-BG" sz="1800" b="1" i="0" u="none" strike="noStrike" kern="1200" cap="none" spc="0" normalizeH="0" baseline="0" noProof="0" dirty="0">
                <a:ln>
                  <a:noFill/>
                </a:ln>
                <a:solidFill>
                  <a:srgbClr val="2B9154"/>
                </a:solidFill>
                <a:effectLst/>
                <a:uLnTx/>
                <a:uFillTx/>
                <a:ea typeface="+mn-ea"/>
                <a:cs typeface="+mn-cs"/>
              </a:rPr>
              <a:t>- условен блок (логически блок) - </a:t>
            </a:r>
            <a:r>
              <a:rPr kumimoji="0" lang="bg-BG" sz="1800" b="0" i="0" u="none" strike="noStrike" kern="1200" cap="none" spc="0" normalizeH="0" baseline="0" noProof="0" dirty="0">
                <a:ln>
                  <a:noFill/>
                </a:ln>
                <a:solidFill>
                  <a:prstClr val="black"/>
                </a:solidFill>
                <a:effectLst/>
                <a:uLnTx/>
                <a:uFillTx/>
                <a:ea typeface="+mn-ea"/>
                <a:cs typeface="+mn-cs"/>
              </a:rPr>
              <a:t>представя се с ромб. В него се записва логическо условие, което ще бъде проверено. Резултатът от проверката може да е: "вярно"(да) или "невярно"(не). В зависимост от този резултат изпълнението на алгоритъма ще продължи в направлението на "да" или "не". </a:t>
            </a:r>
          </a:p>
          <a:p>
            <a:pPr marL="263525" marR="0" lvl="0" indent="0" algn="l" defTabSz="457200" rtl="0" eaLnBrk="1" fontAlgn="auto" latinLnBrk="0" hangingPunct="1">
              <a:lnSpc>
                <a:spcPct val="100000"/>
              </a:lnSpc>
              <a:spcBef>
                <a:spcPts val="0"/>
              </a:spcBef>
              <a:spcAft>
                <a:spcPts val="0"/>
              </a:spcAft>
              <a:buClrTx/>
              <a:buSzTx/>
              <a:buFontTx/>
              <a:buNone/>
              <a:tabLst/>
              <a:defRPr/>
            </a:pPr>
            <a:r>
              <a:rPr kumimoji="0" lang="bg-BG" sz="1800" b="1" i="1" u="none" strike="noStrike" kern="1200" cap="none" spc="0" normalizeH="0" baseline="0" noProof="0" dirty="0">
                <a:ln>
                  <a:noFill/>
                </a:ln>
                <a:solidFill>
                  <a:prstClr val="black"/>
                </a:solidFill>
                <a:effectLst/>
                <a:uLnTx/>
                <a:uFillTx/>
                <a:ea typeface="+mn-ea"/>
                <a:cs typeface="+mn-cs"/>
              </a:rPr>
              <a:t>Към него могат да сочат повече от една стрелки, но излизат точно две.</a:t>
            </a:r>
          </a:p>
        </p:txBody>
      </p:sp>
    </p:spTree>
    <p:extLst>
      <p:ext uri="{BB962C8B-B14F-4D97-AF65-F5344CB8AC3E}">
        <p14:creationId xmlns:p14="http://schemas.microsoft.com/office/powerpoint/2010/main" val="2724536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949569" y="1635369"/>
            <a:ext cx="7263416" cy="5020535"/>
          </a:xfrm>
        </p:spPr>
        <p:txBody>
          <a:bodyPr>
            <a:normAutofit/>
          </a:bodyPr>
          <a:lstStyle/>
          <a:p>
            <a:pPr marL="0" indent="0">
              <a:buNone/>
            </a:pPr>
            <a:r>
              <a:rPr lang="bg-BG" b="1" dirty="0">
                <a:solidFill>
                  <a:schemeClr val="accent3">
                    <a:lumMod val="75000"/>
                    <a:lumOff val="25000"/>
                  </a:schemeClr>
                </a:solidFill>
              </a:rPr>
              <a:t>в) псевдокод  - </a:t>
            </a:r>
            <a:r>
              <a:rPr lang="bg-BG" b="1" dirty="0"/>
              <a:t>начин на описание на алгоритмите  с някакъв език за програмиране, без да се използва конкретен. Не може да бъде изпълнен директно от компютъра.</a:t>
            </a:r>
            <a:endParaRPr lang="en-US" b="1" dirty="0"/>
          </a:p>
          <a:p>
            <a:pPr marL="0" indent="0">
              <a:buNone/>
            </a:pPr>
            <a:endParaRPr lang="en-US" b="1" dirty="0"/>
          </a:p>
          <a:p>
            <a:pPr marL="0" indent="0">
              <a:buNone/>
            </a:pPr>
            <a:endParaRPr lang="en-US" sz="2400" dirty="0"/>
          </a:p>
          <a:p>
            <a:endParaRPr lang="en-US" dirty="0"/>
          </a:p>
        </p:txBody>
      </p:sp>
      <p:pic>
        <p:nvPicPr>
          <p:cNvPr id="4" name="Graphic 3" descr="Lightbulb">
            <a:extLst>
              <a:ext uri="{FF2B5EF4-FFF2-40B4-BE49-F238E27FC236}">
                <a16:creationId xmlns:a16="http://schemas.microsoft.com/office/drawing/2014/main" id="{5E124F8C-3984-4EEC-9BA8-3B255731F2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90536" y="272883"/>
            <a:ext cx="1122450" cy="1122450"/>
          </a:xfrm>
          <a:prstGeom prst="rect">
            <a:avLst/>
          </a:prstGeom>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18060" t="9004" r="43667" b="79981"/>
          <a:stretch/>
        </p:blipFill>
        <p:spPr>
          <a:xfrm>
            <a:off x="2474324" y="3084737"/>
            <a:ext cx="4213905" cy="1728005"/>
          </a:xfrm>
          <a:prstGeom prst="rect">
            <a:avLst/>
          </a:prstGeom>
          <a:ln>
            <a:noFill/>
          </a:ln>
          <a:effectLst>
            <a:softEdge rad="112500"/>
          </a:effectLst>
        </p:spPr>
      </p:pic>
      <p:sp>
        <p:nvSpPr>
          <p:cNvPr id="8" name="TextBox 7"/>
          <p:cNvSpPr txBox="1"/>
          <p:nvPr/>
        </p:nvSpPr>
        <p:spPr>
          <a:xfrm>
            <a:off x="949569" y="5237560"/>
            <a:ext cx="726341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0" u="none" strike="noStrike" kern="1200" cap="none" spc="0" normalizeH="0" baseline="0" noProof="0" dirty="0">
                <a:ln>
                  <a:noFill/>
                </a:ln>
                <a:solidFill>
                  <a:prstClr val="black"/>
                </a:solidFill>
                <a:effectLst/>
                <a:uLnTx/>
                <a:uFillTx/>
                <a:ea typeface="+mn-ea"/>
                <a:cs typeface="+mn-cs"/>
              </a:rPr>
              <a:t>Примерът показва: </a:t>
            </a:r>
            <a:r>
              <a:rPr kumimoji="0" lang="bg-BG" sz="1800" b="0" i="1" u="none" strike="noStrike" kern="1200" cap="none" spc="0" normalizeH="0" baseline="0" noProof="0" dirty="0">
                <a:ln>
                  <a:noFill/>
                </a:ln>
                <a:solidFill>
                  <a:prstClr val="black"/>
                </a:solidFill>
                <a:effectLst/>
                <a:uLnTx/>
                <a:uFillTx/>
                <a:ea typeface="+mn-ea"/>
                <a:cs typeface="+mn-cs"/>
              </a:rPr>
              <a:t>Алгоритъм, който проверява дали дадено число </a:t>
            </a:r>
            <a:r>
              <a:rPr kumimoji="0" lang="bg-BG" sz="1800" b="1" i="1" u="none" strike="noStrike" kern="1200" cap="none" spc="0" normalizeH="0" baseline="0" noProof="0" dirty="0">
                <a:ln>
                  <a:noFill/>
                </a:ln>
                <a:solidFill>
                  <a:prstClr val="black"/>
                </a:solidFill>
                <a:effectLst/>
                <a:uLnTx/>
                <a:uFillTx/>
                <a:ea typeface="+mn-ea"/>
                <a:cs typeface="+mn-cs"/>
              </a:rPr>
              <a:t>а</a:t>
            </a:r>
            <a:r>
              <a:rPr kumimoji="0" lang="bg-BG" sz="1800" b="0" i="1" u="none" strike="noStrike" kern="1200" cap="none" spc="0" normalizeH="0" baseline="0" noProof="0" dirty="0">
                <a:ln>
                  <a:noFill/>
                </a:ln>
                <a:solidFill>
                  <a:prstClr val="black"/>
                </a:solidFill>
                <a:effectLst/>
                <a:uLnTx/>
                <a:uFillTx/>
                <a:ea typeface="+mn-ea"/>
                <a:cs typeface="+mn-cs"/>
              </a:rPr>
              <a:t>, може да бъде страна на квадрат или не.</a:t>
            </a:r>
          </a:p>
        </p:txBody>
      </p:sp>
    </p:spTree>
    <p:extLst>
      <p:ext uri="{BB962C8B-B14F-4D97-AF65-F5344CB8AC3E}">
        <p14:creationId xmlns:p14="http://schemas.microsoft.com/office/powerpoint/2010/main" val="3761317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bwMode="ltGray">
      <p:bgPr>
        <a:blipFill dpi="0" rotWithShape="1">
          <a:blip r:embed="rId2" cstate="screen">
            <a:alphaModFix amt="4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931985" y="1600200"/>
            <a:ext cx="7281001" cy="1304925"/>
          </a:xfrm>
        </p:spPr>
        <p:txBody>
          <a:bodyPr>
            <a:normAutofit/>
          </a:bodyPr>
          <a:lstStyle/>
          <a:p>
            <a:pPr marL="0" indent="0">
              <a:buNone/>
            </a:pPr>
            <a:r>
              <a:rPr lang="bg-BG" b="1" dirty="0">
                <a:solidFill>
                  <a:schemeClr val="accent3">
                    <a:lumMod val="75000"/>
                    <a:lumOff val="25000"/>
                  </a:schemeClr>
                </a:solidFill>
              </a:rPr>
              <a:t>г) език за програмиране  - </a:t>
            </a:r>
            <a:r>
              <a:rPr lang="bg-BG" b="1" dirty="0"/>
              <a:t>описанието на алгоритъма става с един от съществуващите езици за програмиране (</a:t>
            </a:r>
            <a:r>
              <a:rPr lang="en-US" b="1" dirty="0"/>
              <a:t>C/C++, C#, Visual Basic, Pascal, Java </a:t>
            </a:r>
            <a:r>
              <a:rPr lang="bg-BG" b="1" dirty="0"/>
              <a:t>и др.)</a:t>
            </a:r>
            <a:endParaRPr lang="en-US" b="1" dirty="0"/>
          </a:p>
          <a:p>
            <a:pPr marL="0" indent="0">
              <a:buNone/>
            </a:pPr>
            <a:endParaRPr lang="en-US" sz="2400" dirty="0"/>
          </a:p>
          <a:p>
            <a:endParaRPr lang="en-US" dirty="0"/>
          </a:p>
        </p:txBody>
      </p:sp>
      <p:pic>
        <p:nvPicPr>
          <p:cNvPr id="4" name="Graphic 3" descr="Lightbulb">
            <a:extLst>
              <a:ext uri="{FF2B5EF4-FFF2-40B4-BE49-F238E27FC236}">
                <a16:creationId xmlns:a16="http://schemas.microsoft.com/office/drawing/2014/main" id="{5E124F8C-3984-4EEC-9BA8-3B255731F2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90536" y="272883"/>
            <a:ext cx="1122450" cy="112245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8335" t="23575" r="42843" b="63865"/>
          <a:stretch/>
        </p:blipFill>
        <p:spPr>
          <a:xfrm>
            <a:off x="2515084" y="3258630"/>
            <a:ext cx="4114800" cy="1896894"/>
          </a:xfrm>
          <a:prstGeom prst="rect">
            <a:avLst/>
          </a:prstGeom>
          <a:ln>
            <a:noFill/>
          </a:ln>
          <a:effectLst>
            <a:softEdge rad="112500"/>
          </a:effectLst>
        </p:spPr>
      </p:pic>
      <p:sp>
        <p:nvSpPr>
          <p:cNvPr id="6" name="TextBox 5"/>
          <p:cNvSpPr txBox="1"/>
          <p:nvPr/>
        </p:nvSpPr>
        <p:spPr>
          <a:xfrm>
            <a:off x="1036760" y="5241249"/>
            <a:ext cx="72810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bg-BG" sz="1800" b="1" i="0" u="none" strike="noStrike" kern="1200" cap="none" spc="0" normalizeH="0" baseline="0" noProof="0" dirty="0">
                <a:ln>
                  <a:noFill/>
                </a:ln>
                <a:solidFill>
                  <a:prstClr val="black"/>
                </a:solidFill>
                <a:effectLst/>
                <a:uLnTx/>
                <a:uFillTx/>
                <a:ea typeface="+mn-ea"/>
                <a:cs typeface="+mn-cs"/>
              </a:rPr>
              <a:t>Примерът показва: </a:t>
            </a:r>
            <a:r>
              <a:rPr kumimoji="0" lang="bg-BG" sz="1800" b="0" i="1" u="none" strike="noStrike" kern="1200" cap="none" spc="0" normalizeH="0" baseline="0" noProof="0" dirty="0">
                <a:ln>
                  <a:noFill/>
                </a:ln>
                <a:solidFill>
                  <a:prstClr val="black"/>
                </a:solidFill>
                <a:effectLst/>
                <a:uLnTx/>
                <a:uFillTx/>
                <a:ea typeface="+mn-ea"/>
                <a:cs typeface="+mn-cs"/>
              </a:rPr>
              <a:t>Програма, написана на С</a:t>
            </a:r>
            <a:r>
              <a:rPr kumimoji="0" lang="en-US" sz="1800" b="0" i="1" u="none" strike="noStrike" kern="1200" cap="none" spc="0" normalizeH="0" baseline="0" noProof="0" dirty="0">
                <a:ln>
                  <a:noFill/>
                </a:ln>
                <a:solidFill>
                  <a:prstClr val="black"/>
                </a:solidFill>
                <a:effectLst/>
                <a:uLnTx/>
                <a:uFillTx/>
                <a:latin typeface="Gill Sans MT"/>
                <a:ea typeface="+mn-ea"/>
                <a:cs typeface="+mn-cs"/>
              </a:rPr>
              <a:t>#</a:t>
            </a:r>
            <a:r>
              <a:rPr kumimoji="0" lang="bg-BG" sz="1800" b="0" i="1" u="none" strike="noStrike" kern="1200" cap="none" spc="0" normalizeH="0" baseline="0" noProof="0" dirty="0">
                <a:ln>
                  <a:noFill/>
                </a:ln>
                <a:solidFill>
                  <a:prstClr val="black"/>
                </a:solidFill>
                <a:effectLst/>
                <a:uLnTx/>
                <a:uFillTx/>
                <a:ea typeface="+mn-ea"/>
                <a:cs typeface="+mn-cs"/>
              </a:rPr>
              <a:t>, която проверява дали дадено число </a:t>
            </a:r>
            <a:r>
              <a:rPr kumimoji="0" lang="bg-BG" sz="1800" b="1" i="1" u="none" strike="noStrike" kern="1200" cap="none" spc="0" normalizeH="0" baseline="0" noProof="0" dirty="0">
                <a:ln>
                  <a:noFill/>
                </a:ln>
                <a:solidFill>
                  <a:prstClr val="black"/>
                </a:solidFill>
                <a:effectLst/>
                <a:uLnTx/>
                <a:uFillTx/>
                <a:ea typeface="+mn-ea"/>
                <a:cs typeface="+mn-cs"/>
              </a:rPr>
              <a:t>а</a:t>
            </a:r>
            <a:r>
              <a:rPr kumimoji="0" lang="bg-BG" sz="1800" b="0" i="1" u="none" strike="noStrike" kern="1200" cap="none" spc="0" normalizeH="0" baseline="0" noProof="0" dirty="0">
                <a:ln>
                  <a:noFill/>
                </a:ln>
                <a:solidFill>
                  <a:prstClr val="black"/>
                </a:solidFill>
                <a:effectLst/>
                <a:uLnTx/>
                <a:uFillTx/>
                <a:ea typeface="+mn-ea"/>
                <a:cs typeface="+mn-cs"/>
              </a:rPr>
              <a:t>, може да бъде страна на квадрат или не.</a:t>
            </a:r>
          </a:p>
        </p:txBody>
      </p:sp>
    </p:spTree>
    <p:extLst>
      <p:ext uri="{BB962C8B-B14F-4D97-AF65-F5344CB8AC3E}">
        <p14:creationId xmlns:p14="http://schemas.microsoft.com/office/powerpoint/2010/main" val="1642448366"/>
      </p:ext>
    </p:extLst>
  </p:cSld>
  <p:clrMapOvr>
    <a:masterClrMapping/>
  </p:clrMapOvr>
</p:sld>
</file>

<file path=ppt/theme/theme1.xml><?xml version="1.0" encoding="utf-8"?>
<a:theme xmlns:a="http://schemas.openxmlformats.org/drawingml/2006/main" name="Gallery">
  <a:themeElements>
    <a:clrScheme name="Custom 10">
      <a:dk1>
        <a:sysClr val="windowText" lastClr="000000"/>
      </a:dk1>
      <a:lt1>
        <a:sysClr val="window" lastClr="FFFFFF"/>
      </a:lt1>
      <a:dk2>
        <a:srgbClr val="454545"/>
      </a:dk2>
      <a:lt2>
        <a:srgbClr val="DFDBD5"/>
      </a:lt2>
      <a:accent1>
        <a:srgbClr val="B71E42"/>
      </a:accent1>
      <a:accent2>
        <a:srgbClr val="84582C"/>
      </a:accent2>
      <a:accent3>
        <a:srgbClr val="002060"/>
      </a:accent3>
      <a:accent4>
        <a:srgbClr val="586EA6"/>
      </a:accent4>
      <a:accent5>
        <a:srgbClr val="586EA6"/>
      </a:accent5>
      <a:accent6>
        <a:srgbClr val="6892A0"/>
      </a:accent6>
      <a:hlink>
        <a:srgbClr val="B71E42"/>
      </a:hlink>
      <a:folHlink>
        <a:srgbClr val="586EA6"/>
      </a:folHlink>
    </a:clrScheme>
    <a:fontScheme name="Default">
      <a:majorFont>
        <a:latin typeface="Gill Sans MT"/>
        <a:ea typeface=""/>
        <a:cs typeface=""/>
      </a:majorFont>
      <a:minorFont>
        <a:latin typeface="Gill Sans MT"/>
        <a:ea typeface=""/>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spDef>
      <a:spPr>
        <a:solidFill>
          <a:srgbClr val="B71E42"/>
        </a:solidFill>
        <a:ln>
          <a:noFill/>
        </a:ln>
      </a:spPr>
      <a:bodyPr rtlCol="0" anchor="ctr"/>
      <a:lstStyle>
        <a:defPPr algn="ctr">
          <a:defRPr/>
        </a:defPPr>
      </a:lstStyle>
      <a:style>
        <a:lnRef idx="3">
          <a:schemeClr val="lt1"/>
        </a:lnRef>
        <a:fillRef idx="1">
          <a:schemeClr val="accent1"/>
        </a:fillRef>
        <a:effectRef idx="1">
          <a:schemeClr val="accent1"/>
        </a:effectRef>
        <a:fontRef idx="minor">
          <a:schemeClr val="lt1"/>
        </a:fontRef>
      </a:style>
    </a:spDef>
    <a:lnDef>
      <a:spPr>
        <a:ln w="31750"/>
      </a:spPr>
      <a:bodyPr/>
      <a:lstStyle/>
      <a:style>
        <a:lnRef idx="3">
          <a:schemeClr val="accent1"/>
        </a:lnRef>
        <a:fillRef idx="0">
          <a:schemeClr val="accent1"/>
        </a:fillRef>
        <a:effectRef idx="2">
          <a:schemeClr val="accent1"/>
        </a:effectRef>
        <a:fontRef idx="minor">
          <a:schemeClr val="tx1"/>
        </a:fontRef>
      </a:style>
    </a:lnDef>
  </a:objectDefaults>
  <a:extraClrSchemeLst/>
  <a:extLst>
    <a:ext uri="{05A4C25C-085E-4340-85A3-A5531E510DB2}">
      <thm15:themeFamily xmlns:thm15="http://schemas.microsoft.com/office/thememl/2012/main" name="My Invention_SL - v4" id="{967A0141-51FB-47EA-A223-61446FEA6A0D}" vid="{99189E50-2190-49F7-9BBD-B37E57739D5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6B76F2-1AE1-4A2A-A5B3-D462CC5E81F8}">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D2BAE40F-4B14-4E0B-9265-745AD5E2D4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ECC70E-6674-4337-B48B-AF4F8832F1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My invention presentation</Template>
  <TotalTime>0</TotalTime>
  <Words>879</Words>
  <Application>Microsoft Office PowerPoint</Application>
  <PresentationFormat>On-screen Show (4:3)</PresentationFormat>
  <Paragraphs>66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Gill Sans MT</vt:lpstr>
      <vt:lpstr>Wingdings</vt:lpstr>
      <vt:lpstr>Gallery</vt:lpstr>
      <vt:lpstr>алгоритми - същност и свойства</vt:lpstr>
      <vt:lpstr>1. СЪЩНОСТ</vt:lpstr>
      <vt:lpstr>2. свойства</vt:lpstr>
      <vt:lpstr>3. Видове алгоритми</vt:lpstr>
      <vt:lpstr>PowerPoint Presentation</vt:lpstr>
      <vt:lpstr>PowerPoint Presentation</vt:lpstr>
      <vt:lpstr>PowerPoint Presentation</vt:lpstr>
      <vt:lpstr>4. Методи за описание на алгоритмите</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2019-10-14T08:48:46Z</dcterms:created>
  <dcterms:modified xsi:type="dcterms:W3CDTF">2025-10-16T08:08:00Z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